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正文级别 1</a:t>
            </a:r>
            <a:endParaRPr sz="2800"/>
          </a:p>
          <a:p>
            <a:pPr lvl="1">
              <a:defRPr sz="1800"/>
            </a:pPr>
            <a:r>
              <a:rPr sz="2800"/>
              <a:t>正文级别 2</a:t>
            </a:r>
            <a:endParaRPr sz="2800"/>
          </a:p>
          <a:p>
            <a:pPr lvl="2">
              <a:defRPr sz="1800"/>
            </a:pPr>
            <a:r>
              <a:rPr sz="2800"/>
              <a:t>正文级别 3</a:t>
            </a:r>
            <a:endParaRPr sz="2800"/>
          </a:p>
          <a:p>
            <a:pPr lvl="3">
              <a:defRPr sz="1800"/>
            </a:pPr>
            <a:r>
              <a:rPr sz="2800"/>
              <a:t>正文级别 4</a:t>
            </a:r>
            <a:endParaRPr sz="2800"/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4.png"/><Relationship Id="rId7" Type="http://schemas.openxmlformats.org/officeDocument/2006/relationships/image" Target="../media/image33.png"/><Relationship Id="rId8" Type="http://schemas.openxmlformats.org/officeDocument/2006/relationships/hyperlink" Target="http://api.weibo.cn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hub.com/SinaMSRE/HTTPDNSLib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://api.weibo.cn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fenglei1@staff.sina.com.cn" TargetMode="External"/><Relationship Id="rId3" Type="http://schemas.openxmlformats.org/officeDocument/2006/relationships/hyperlink" Target="mailto:xingyu10@staff.weibo.com" TargetMode="Externa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hyperlink" Target="http://api.weibo.cn" TargetMode="External"/><Relationship Id="rId15" Type="http://schemas.openxmlformats.org/officeDocument/2006/relationships/image" Target="../media/image5.png"/><Relationship Id="rId16" Type="http://schemas.openxmlformats.org/officeDocument/2006/relationships/image" Target="../media/image1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hyperlink" Target="http://api.weibo.cn" TargetMode="External"/><Relationship Id="rId13" Type="http://schemas.openxmlformats.org/officeDocument/2006/relationships/image" Target="../media/image30.png"/><Relationship Id="rId14" Type="http://schemas.openxmlformats.org/officeDocument/2006/relationships/image" Target="../media/image10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6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fenglei1@staff.sina.com.cn" TargetMode="External"/><Relationship Id="rId3" Type="http://schemas.openxmlformats.org/officeDocument/2006/relationships/hyperlink" Target="mailto:xingyu10@staff.weibo.com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 lvl="0">
              <a:defRPr sz="1800"/>
            </a:pPr>
            <a:r>
              <a:rPr sz="6800"/>
              <a:t>解读企业运维下的DNS劫持痛扰-HttpDNS Lib库</a:t>
            </a:r>
            <a:endParaRPr sz="6800"/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冯磊&amp;赵星宇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实时监控+商务推动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这种方案是目前圈子内的运营团队一直在使用的方案。这种方案就是周期比较长，毕竟通过行政手段来推动运营商来解决这个问题是比较耗时的。另外我们通过大数据分析，得出的结论是Top 3的问题用户均为移动互联网用户。对于这部分用户，我们有什么技术手段可以解决以上的问题呢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使用114dns或Google DNS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5600" indent="-355600" defTabSz="467359">
              <a:spcBef>
                <a:spcPts val="3300"/>
              </a:spcBef>
              <a:defRPr sz="1800"/>
            </a:pPr>
            <a:r>
              <a:rPr sz="2880"/>
              <a:t>这个方案看上去很美好，114dns是国内最大的中立缓存DNS，而Google又是不作恶理念的互联网工程帝国巨鳄，权威DNS支持edns功能，能直接识别使用Google publicDNS解析该域名的用户的IP地址，不会出现流量调度失效。但是问题来了：</a:t>
            </a:r>
            <a:endParaRPr sz="2880"/>
          </a:p>
          <a:p>
            <a:pPr lvl="0" marL="355600" indent="-355600" defTabSz="467359">
              <a:spcBef>
                <a:spcPts val="3300"/>
              </a:spcBef>
              <a:defRPr sz="1800"/>
            </a:pPr>
            <a:r>
              <a:rPr sz="2880"/>
              <a:t>（1）如何在用户端构造域名请求：对于PC端的用户来说，构造一个标准的DNS请求包并不算什么难事。但在移动端要向一个指定的LocalDNS上发送标准的DNS请求包，而且要兼容各种iOS和android的版本的话，技术上是可行的，只是兼容的成本会很高。	</a:t>
            </a:r>
            <a:endParaRPr sz="2880"/>
          </a:p>
          <a:p>
            <a:pPr lvl="0" marL="355600" indent="-355600" defTabSz="467359">
              <a:spcBef>
                <a:spcPts val="3300"/>
              </a:spcBef>
              <a:defRPr sz="1800"/>
            </a:pPr>
            <a:r>
              <a:rPr sz="2880"/>
              <a:t>（2）推动用户修改配置极高：如果要推动用户手动修改PC的DNS配置的话，在PC端和手机客户端的WiFI下面还算勉强可行。但是要用户修改在移动互联网环境下的DNS配置，其难度不言而喻。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完全抛弃域名，进行流量调度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如果要采用这种这种方案的话，首先你就得要拿到一份准确的IP地址库来判断用户的归属，然后再制定个协议来做调度，在然后对接入层做调度改造。这种方案和第2种方案一样，不是不能做，只是成本会比较高。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defRPr sz="7200"/>
            </a:lvl1pPr>
          </a:lstStyle>
          <a:p>
            <a:pPr lvl="0">
              <a:defRPr sz="1800"/>
            </a:pPr>
            <a:r>
              <a:rPr sz="7200"/>
              <a:t>三、利用HttpDNS解决用户域名解析异常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HttpDNS基本原理</a:t>
            </a:r>
            <a:endParaRPr sz="3600"/>
          </a:p>
          <a:p>
            <a:pPr lvl="0">
              <a:defRPr sz="1800"/>
            </a:pPr>
            <a:r>
              <a:rPr sz="3600"/>
              <a:t>HttpDNS优势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HttpDNS基本原理</a:t>
            </a:r>
          </a:p>
        </p:txBody>
      </p:sp>
      <p:pic>
        <p:nvPicPr>
          <p:cNvPr id="145" name="LocalDNS服务器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2003" y="6480365"/>
            <a:ext cx="1752601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联通用户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522" y="6601014"/>
            <a:ext cx="11938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httpdns服务器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94510" y="2680232"/>
            <a:ext cx="1778001" cy="214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20248156">
            <a:off x="2122972" y="5122722"/>
            <a:ext cx="8034066" cy="352234"/>
          </a:xfrm>
          <a:prstGeom prst="rect">
            <a:avLst/>
          </a:prstGeom>
        </p:spPr>
      </p:pic>
      <p:sp>
        <p:nvSpPr>
          <p:cNvPr id="150" name="Shape 150"/>
          <p:cNvSpPr/>
          <p:nvPr/>
        </p:nvSpPr>
        <p:spPr>
          <a:xfrm>
            <a:off x="2438813" y="8044536"/>
            <a:ext cx="4014946" cy="1"/>
          </a:xfrm>
          <a:prstGeom prst="line">
            <a:avLst/>
          </a:prstGeom>
          <a:ln w="38100" cap="rnd">
            <a:solidFill>
              <a:srgbClr val="C82506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151" name="权威DNS服务器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86560" y="6499415"/>
            <a:ext cx="1993901" cy="2222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7562369" y="8044536"/>
            <a:ext cx="2517145" cy="1"/>
          </a:xfrm>
          <a:prstGeom prst="line">
            <a:avLst/>
          </a:prstGeom>
          <a:ln w="38100" cap="rnd">
            <a:solidFill>
              <a:srgbClr val="C82506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53" name="Shape 153"/>
          <p:cNvSpPr/>
          <p:nvPr/>
        </p:nvSpPr>
        <p:spPr>
          <a:xfrm>
            <a:off x="10883261" y="4953515"/>
            <a:ext cx="1" cy="1460637"/>
          </a:xfrm>
          <a:prstGeom prst="line">
            <a:avLst/>
          </a:prstGeom>
          <a:ln w="25400">
            <a:solidFill>
              <a:srgbClr val="773F9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pic>
        <p:nvPicPr>
          <p:cNvPr id="154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9465766">
            <a:off x="2068487" y="5473642"/>
            <a:ext cx="7943491" cy="352235"/>
          </a:xfrm>
          <a:prstGeom prst="rect">
            <a:avLst/>
          </a:prstGeom>
        </p:spPr>
      </p:pic>
      <p:sp>
        <p:nvSpPr>
          <p:cNvPr id="156" name="Shape 156"/>
          <p:cNvSpPr/>
          <p:nvPr/>
        </p:nvSpPr>
        <p:spPr>
          <a:xfrm flipH="1">
            <a:off x="2397094" y="8281084"/>
            <a:ext cx="4014947" cy="1"/>
          </a:xfrm>
          <a:prstGeom prst="line">
            <a:avLst/>
          </a:prstGeom>
          <a:ln w="38100" cap="rnd">
            <a:solidFill>
              <a:srgbClr val="C82506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57" name="Shape 157"/>
          <p:cNvSpPr/>
          <p:nvPr/>
        </p:nvSpPr>
        <p:spPr>
          <a:xfrm flipH="1">
            <a:off x="7517276" y="8281084"/>
            <a:ext cx="2523896" cy="1"/>
          </a:xfrm>
          <a:prstGeom prst="line">
            <a:avLst/>
          </a:prstGeom>
          <a:ln w="38100" cap="rnd">
            <a:solidFill>
              <a:srgbClr val="C82506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58" name="Shape 158"/>
          <p:cNvSpPr/>
          <p:nvPr/>
        </p:nvSpPr>
        <p:spPr>
          <a:xfrm flipV="1">
            <a:off x="11130990" y="4911796"/>
            <a:ext cx="1" cy="1460637"/>
          </a:xfrm>
          <a:prstGeom prst="line">
            <a:avLst/>
          </a:prstGeom>
          <a:ln w="25400">
            <a:solidFill>
              <a:srgbClr val="773F9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59" name="Shape 159"/>
          <p:cNvSpPr/>
          <p:nvPr/>
        </p:nvSpPr>
        <p:spPr>
          <a:xfrm rot="20280000">
            <a:off x="2331404" y="5549900"/>
            <a:ext cx="399440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164F86"/>
                </a:solidFill>
              </a:rPr>
              <a:t>http:dns.sina.com/d=</a:t>
            </a:r>
            <a:r>
              <a:rPr sz="2000" u="sng">
                <a:solidFill>
                  <a:srgbClr val="164F86"/>
                </a:solidFill>
                <a:hlinkClick r:id="rId8" invalidUrl="" action="" tgtFrame="" tooltip="" history="1" highlightClick="0" endSnd="0"/>
              </a:rPr>
              <a:t>api.weibo.cn</a:t>
            </a:r>
          </a:p>
        </p:txBody>
      </p:sp>
      <p:sp>
        <p:nvSpPr>
          <p:cNvPr id="160" name="Shape 160"/>
          <p:cNvSpPr/>
          <p:nvPr/>
        </p:nvSpPr>
        <p:spPr>
          <a:xfrm rot="20280000">
            <a:off x="8479987" y="4430101"/>
            <a:ext cx="124409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164F8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64F86"/>
                </a:solidFill>
              </a:rPr>
              <a:t>3.3.3.3,60</a:t>
            </a:r>
          </a:p>
        </p:txBody>
      </p:sp>
      <p:sp>
        <p:nvSpPr>
          <p:cNvPr id="161" name="Shape 161"/>
          <p:cNvSpPr/>
          <p:nvPr/>
        </p:nvSpPr>
        <p:spPr>
          <a:xfrm>
            <a:off x="2400713" y="7640306"/>
            <a:ext cx="283819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82506"/>
                </a:solidFill>
              </a:rPr>
              <a:t>备选：查询api.weibo.cn</a:t>
            </a:r>
          </a:p>
        </p:txBody>
      </p:sp>
      <p:sp>
        <p:nvSpPr>
          <p:cNvPr id="162" name="Shape 162"/>
          <p:cNvSpPr/>
          <p:nvPr/>
        </p:nvSpPr>
        <p:spPr>
          <a:xfrm>
            <a:off x="3378223" y="8247268"/>
            <a:ext cx="299415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 u="sng">
                <a:solidFill>
                  <a:srgbClr val="C82506"/>
                </a:solidFill>
                <a:hlinkClick r:id="rId8" invalidUrl="" action="" tgtFrame="" tooltip="" history="1" highlightClick="0" endSnd="0"/>
              </a:rPr>
              <a:t>api.weibo.cn</a:t>
            </a:r>
            <a:r>
              <a:rPr sz="2000">
                <a:solidFill>
                  <a:srgbClr val="C82506"/>
                </a:solidFill>
              </a:rPr>
              <a:t> 指向 3.3.3.3</a:t>
            </a:r>
          </a:p>
        </p:txBody>
      </p:sp>
      <p:sp>
        <p:nvSpPr>
          <p:cNvPr id="163" name="Shape 163"/>
          <p:cNvSpPr/>
          <p:nvPr/>
        </p:nvSpPr>
        <p:spPr>
          <a:xfrm>
            <a:off x="477801" y="8532165"/>
            <a:ext cx="23172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IP:202.106.100.101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8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presetClass="entr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8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presetClass="entr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presetClass="entr" presetSubtype="2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presetClass="entr" presetSubtype="2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presetClass="entr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presetClass="entr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presetClass="entr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8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presetClass="entr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presetClass="entr" presetSubtype="2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8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presetClass="entr" presetSubtype="2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8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presetClass="entr" presetSubtype="2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9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11"/>
      <p:bldP build="whole" bldLvl="1" animBg="1" rev="0" advAuto="0" spid="153" grpId="6"/>
      <p:bldP build="whole" bldLvl="1" animBg="1" rev="0" advAuto="0" spid="150" grpId="12"/>
      <p:bldP build="whole" bldLvl="1" animBg="1" rev="0" advAuto="0" spid="157" grpId="15"/>
      <p:bldP build="whole" bldLvl="1" animBg="1" rev="0" advAuto="0" spid="154" grpId="10"/>
      <p:bldP build="whole" bldLvl="1" animBg="1" rev="0" advAuto="0" spid="162" grpId="16"/>
      <p:bldP build="whole" bldLvl="1" animBg="1" rev="0" advAuto="0" spid="160" grpId="9"/>
      <p:bldP build="whole" bldLvl="1" animBg="1" rev="0" advAuto="0" spid="145" grpId="13"/>
      <p:bldP build="whole" bldLvl="1" animBg="1" rev="0" advAuto="0" spid="147" grpId="5"/>
      <p:bldP build="whole" bldLvl="1" animBg="1" rev="0" advAuto="0" spid="158" grpId="8"/>
      <p:bldP build="whole" bldLvl="1" animBg="1" rev="0" advAuto="0" spid="156" grpId="17"/>
      <p:bldP build="whole" bldLvl="1" animBg="1" rev="0" advAuto="0" spid="152" grpId="14"/>
      <p:bldP build="whole" bldLvl="1" animBg="1" rev="0" advAuto="0" spid="148" grpId="4"/>
      <p:bldP build="whole" bldLvl="1" animBg="1" rev="0" advAuto="0" spid="163" grpId="2"/>
      <p:bldP build="whole" bldLvl="1" animBg="1" rev="0" advAuto="0" spid="159" grpId="3"/>
      <p:bldP build="whole" bldLvl="1" animBg="1" rev="0" advAuto="0" spid="146" grpId="1"/>
      <p:bldP build="whole" bldLvl="1" animBg="1" rev="0" advAuto="0" spid="151" grpId="7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HttpDNS的原理非常简单，主要有两步：</a:t>
            </a:r>
            <a:endParaRPr sz="3600"/>
          </a:p>
          <a:p>
            <a:pPr lvl="0">
              <a:defRPr sz="1800"/>
            </a:pPr>
            <a:r>
              <a:rPr sz="3600"/>
              <a:t>A、客户端直接访问HttpDNS接口，获取业务在域名配置管理系统上配置的访问延迟最优的IP。（基于容灾考虑，还是保留次选使用运营商LocalDNS解析域名的方式）</a:t>
            </a:r>
            <a:endParaRPr sz="3600"/>
          </a:p>
          <a:p>
            <a:pPr lvl="0">
              <a:defRPr sz="1800"/>
            </a:pPr>
            <a:r>
              <a:rPr sz="3600"/>
              <a:t>B、客户端使用获取到的IP，直接往此IP发送业务协议请求。以Http请求为例，通过在header中指定host字段，向HttpDNS返回的IP发送标准的Http请求即可。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HttpDNS优势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从原理上来讲，HttpDNS只是将域名解析的协议由DNS协议换成了Http协议，并不复杂。但是这一微小的转换，却带来了无数的收益：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A、根治域名解析异常：由于绕过了运营商的LocalDNS，用户解析域名的请求通过Http协议直接打到了HttpDNS服务器IP上，用户在客户端的域名解析请求将不会遭受到域名解析异常的困扰。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B、调度精准：HttpDNS能直接获取到用户IP，避免了DNS出口IP和业务出口IP不同网段问题。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C、实现成本低廉: 目前Android版本SDK已经开源，IOS版本最后测试阶段。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D、扩展性强：SDK可接入多方HttpDND平台，甚至可以直接接入公共DNS服务器。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已知使用HttpDNS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DNSPod D+  移动解析服务D+ （免费服务）</a:t>
            </a:r>
            <a:endParaRPr sz="3600"/>
          </a:p>
          <a:p>
            <a:pPr lvl="0">
              <a:defRPr sz="1800"/>
            </a:pPr>
            <a:r>
              <a:rPr sz="3600"/>
              <a:t>114.114.114.114/d?dn=domain（没有正式开放）</a:t>
            </a:r>
            <a:endParaRPr sz="3600"/>
          </a:p>
          <a:p>
            <a:pPr lvl="0">
              <a:defRPr sz="1800"/>
            </a:pPr>
            <a:r>
              <a:rPr sz="3600"/>
              <a:t>阿里（内部使用）</a:t>
            </a:r>
            <a:endParaRPr sz="3600"/>
          </a:p>
          <a:p>
            <a:pPr lvl="0">
              <a:defRPr sz="1800"/>
            </a:pPr>
            <a:r>
              <a:rPr sz="3600"/>
              <a:t>新浪（内部使用）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智能 HttpDNS Lib库</a:t>
            </a:r>
            <a:endParaRPr sz="8000"/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xfrm>
            <a:off x="2091864" y="5029200"/>
            <a:ext cx="9642936" cy="1130300"/>
          </a:xfrm>
          <a:prstGeom prst="rect">
            <a:avLst/>
          </a:prstGeom>
        </p:spPr>
        <p:txBody>
          <a:bodyPr/>
          <a:lstStyle/>
          <a:p>
            <a:pPr lvl="0" algn="l">
              <a:defRPr sz="1800"/>
            </a:pPr>
            <a:r>
              <a:rPr sz="3200"/>
              <a:t>Git：https://</a:t>
            </a:r>
            <a:r>
              <a:rPr sz="3200" u="sng">
                <a:hlinkClick r:id="rId2" invalidUrl="" action="" tgtFrame="" tooltip="" history="1" highlightClick="0" endSnd="0"/>
              </a:rPr>
              <a:t>github.com/SinaMSRE/HTTPDNSLib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HttpDNS主要解决三类问题：</a:t>
            </a:r>
            <a:endParaRPr sz="3600"/>
          </a:p>
          <a:p>
            <a:pPr lvl="0">
              <a:defRPr sz="1800"/>
            </a:pPr>
            <a:r>
              <a:rPr sz="3600"/>
              <a:t>1）LocalDNS劫持</a:t>
            </a:r>
            <a:endParaRPr sz="3600"/>
          </a:p>
          <a:p>
            <a:pPr lvl="0">
              <a:defRPr sz="1800"/>
            </a:pPr>
            <a:r>
              <a:rPr sz="3600"/>
              <a:t>2）平均访问延迟下降</a:t>
            </a:r>
            <a:endParaRPr sz="3600"/>
          </a:p>
          <a:p>
            <a:pPr lvl="0">
              <a:defRPr sz="1800"/>
            </a:pPr>
            <a:r>
              <a:rPr sz="3600"/>
              <a:t>3）用户连接失败率下降</a:t>
            </a: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用户平均访问延迟下降超过10%</a:t>
            </a:r>
            <a:endParaRPr sz="3600"/>
          </a:p>
          <a:p>
            <a:pPr lvl="0">
              <a:defRPr sz="1800"/>
            </a:pPr>
            <a:r>
              <a:rPr sz="3600"/>
              <a:t>访问失败率下降了超过五分之一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一、问题根源：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LocalDNS造成的用户访问异常可以归为下三类：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1）域名缓存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2）解析转发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3）LocalDNS递归出口NAT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LocalDNS劫持: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由于HttpDNS是通过ip直接请求http获取服务器A记录地址，不存在向本地运营商询问domain解析过程，所以从根本避免了劫持问题。 （对于http内容tcp/ip层劫持，可以使用验证因子或者数据加密等方式来保证传输数据的可信度）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平均访问延迟下降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由于是ip直接访问省掉了一次domain解析过程，（即使系统有缓存速度也会稍快一些‘毫秒级’）通过智能算法排序后找到最快节点进行访问。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用户连接失败率下降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通过算法降低以往失败率过高的服务器排序，通过时间近期访问过的数据提高服务器排序，通过历史访问成功记录提高服务器排序。如果ip(a)访问错误，在下一次返回ip(b)或者ip(c) 排序后的记录。（LocalDNS很可能在一个ttl时间内（或多个ttl）都是返回一个A记录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HttpDNS本地Lib库交互流程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191" name="Group 191"/>
          <p:cNvGrpSpPr/>
          <p:nvPr/>
        </p:nvGrpSpPr>
        <p:grpSpPr>
          <a:xfrm>
            <a:off x="1136650" y="2946400"/>
            <a:ext cx="10731500" cy="5600700"/>
            <a:chOff x="-44450" y="-44450"/>
            <a:chExt cx="10731500" cy="5600700"/>
          </a:xfrm>
        </p:grpSpPr>
        <p:pic>
          <p:nvPicPr>
            <p:cNvPr id="190" name="HTTPDNS交互流程图.png"/>
            <p:cNvPicPr/>
            <p:nvPr/>
          </p:nvPicPr>
          <p:blipFill>
            <a:blip r:embed="rId2">
              <a:extLst/>
            </a:blip>
            <a:srcRect l="0" t="14077" r="0" b="14077"/>
            <a:stretch>
              <a:fillRect/>
            </a:stretch>
          </p:blipFill>
          <p:spPr>
            <a:xfrm>
              <a:off x="0" y="0"/>
              <a:ext cx="10642600" cy="5511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44450" y="-44450"/>
              <a:ext cx="10731500" cy="56007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HttpDNSLib库组成</a:t>
            </a:r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查询模块</a:t>
            </a:r>
            <a:endParaRPr sz="3600"/>
          </a:p>
          <a:p>
            <a:pPr lvl="0">
              <a:defRPr sz="1800"/>
            </a:pPr>
            <a:r>
              <a:rPr sz="3600"/>
              <a:t>数据模块</a:t>
            </a:r>
            <a:endParaRPr sz="3600"/>
          </a:p>
          <a:p>
            <a:pPr lvl="0">
              <a:defRPr sz="1800"/>
            </a:pPr>
            <a:r>
              <a:rPr sz="3600"/>
              <a:t>评估模块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查询模块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检测本地是否有相应的域名缓存</a:t>
            </a:r>
            <a:endParaRPr sz="3600"/>
          </a:p>
          <a:p>
            <a:pPr lvl="0">
              <a:defRPr sz="1800"/>
            </a:pPr>
            <a:r>
              <a:rPr sz="3600"/>
              <a:t>如果没有 则从本地LocalDNS获取然后从httpdns更新domain记录</a:t>
            </a:r>
            <a:endParaRPr sz="3600"/>
          </a:p>
          <a:p>
            <a:pPr lvl="0">
              <a:defRPr sz="1800"/>
            </a:pPr>
            <a:r>
              <a:rPr sz="3600"/>
              <a:t>有数据则检测是否过期 已过期则更新记录，返回 LocalDNS 记录， 未过期则直接返回缓存层数据。</a:t>
            </a:r>
            <a:endParaRPr sz="3600"/>
          </a:p>
          <a:p>
            <a:pPr lvl="0">
              <a:defRPr sz="1800"/>
            </a:pPr>
            <a:r>
              <a:rPr sz="3600"/>
              <a:t>从HttpDNS 接口查询本次app开启后使用过的domain 记录定时访问，更新内存缓存，数据库缓存等记录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数据模块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根据sp（或wifi名）缓存域名信息</a:t>
            </a:r>
            <a:endParaRPr sz="3600"/>
          </a:p>
          <a:p>
            <a:pPr lvl="0">
              <a:defRPr sz="1800"/>
            </a:pPr>
            <a:r>
              <a:rPr sz="3600"/>
              <a:t>根据sp（或wifi名）缓存服务器ip信息、优先级</a:t>
            </a:r>
            <a:endParaRPr sz="3600"/>
          </a:p>
          <a:p>
            <a:pPr lvl="0">
              <a:defRPr sz="1800"/>
            </a:pPr>
            <a:r>
              <a:rPr sz="3600"/>
              <a:t>记录服务器ip每次请求成功数、错误数</a:t>
            </a:r>
            <a:endParaRPr sz="3600"/>
          </a:p>
          <a:p>
            <a:pPr lvl="0">
              <a:defRPr sz="1800"/>
            </a:pPr>
            <a:r>
              <a:rPr sz="3600"/>
              <a:t>记录服务器ip最后成功访问时间、最后测速</a:t>
            </a:r>
            <a:endParaRPr sz="3600"/>
          </a:p>
          <a:p>
            <a:pPr lvl="0">
              <a:defRPr sz="1800"/>
            </a:pPr>
            <a:r>
              <a:rPr sz="3600"/>
              <a:t>添加 内存 -》数据库 之间的缓存层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评估模块</a:t>
            </a:r>
          </a:p>
        </p:txBody>
      </p:sp>
      <p:sp>
        <p:nvSpPr>
          <p:cNvPr id="203" name="Shape 2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根据本地数据，对一组IP排序（智能排序）</a:t>
            </a:r>
            <a:endParaRPr sz="3600"/>
          </a:p>
          <a:p>
            <a:pPr lvl="0">
              <a:defRPr sz="1800"/>
            </a:pPr>
            <a:r>
              <a:rPr sz="3600"/>
              <a:t>给HttpDns服务端智能分配A记录提供数据依据</a:t>
            </a:r>
            <a:endParaRPr sz="3600"/>
          </a:p>
          <a:p>
            <a:pPr lvl="0">
              <a:defRPr sz="1800"/>
            </a:pPr>
            <a:r>
              <a:rPr sz="3600"/>
              <a:t>处理用户反馈回来的请求明细，入库</a:t>
            </a:r>
            <a:endParaRPr sz="3600"/>
          </a:p>
          <a:p>
            <a:pPr lvl="0">
              <a:defRPr sz="1800"/>
            </a:pPr>
            <a:r>
              <a:rPr sz="3600"/>
              <a:t>针对用户反馈是失败请求，进行分析上报预警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智能排序模块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本次测速 - 对ip组的每个ip测速打分</a:t>
            </a:r>
            <a:endParaRPr sz="3600"/>
          </a:p>
          <a:p>
            <a:pPr lvl="0">
              <a:defRPr sz="1800"/>
            </a:pPr>
            <a:r>
              <a:rPr sz="3600"/>
              <a:t>官方推荐 - HttpDns接口 A记录中返回的优先级</a:t>
            </a:r>
            <a:endParaRPr sz="3600"/>
          </a:p>
          <a:p>
            <a:pPr lvl="0">
              <a:defRPr sz="1800"/>
            </a:pPr>
            <a:r>
              <a:rPr sz="3600"/>
              <a:t>历史成功 - 该ip历史访问成功次数</a:t>
            </a:r>
            <a:endParaRPr sz="3600"/>
          </a:p>
          <a:p>
            <a:pPr lvl="0">
              <a:defRPr sz="1800"/>
            </a:pPr>
            <a:r>
              <a:rPr sz="3600"/>
              <a:t>历史错误 - 该ip历史访问错误次数</a:t>
            </a:r>
            <a:endParaRPr sz="3600"/>
          </a:p>
          <a:p>
            <a:pPr lvl="0">
              <a:defRPr sz="1800"/>
            </a:pPr>
            <a:r>
              <a:rPr sz="3600"/>
              <a:t>最后成功时间 - 该ip最后一次成功时间，阈值24小时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Lib库主要交互流程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域名缓存：</a:t>
            </a:r>
          </a:p>
        </p:txBody>
      </p:sp>
      <p:pic>
        <p:nvPicPr>
          <p:cNvPr id="39" name="电信用户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4597400"/>
            <a:ext cx="2006600" cy="229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ocalDNS服务器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9450" y="4616450"/>
            <a:ext cx="1752601" cy="226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权威DNS服务器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9350" y="2736850"/>
            <a:ext cx="1993900" cy="222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便签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88962" y="2517737"/>
            <a:ext cx="2476501" cy="199390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2519650" y="5167124"/>
            <a:ext cx="207619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164F86"/>
                </a:solidFill>
              </a:rPr>
              <a:t>查询</a:t>
            </a:r>
            <a:r>
              <a:rPr sz="2000" u="sng">
                <a:solidFill>
                  <a:srgbClr val="164F86"/>
                </a:solidFill>
                <a:hlinkClick r:id="rId6" invalidUrl="" action="" tgtFrame="" tooltip="" history="1" highlightClick="0" endSnd="0"/>
              </a:rPr>
              <a:t>api.weibo.cn</a:t>
            </a:r>
          </a:p>
        </p:txBody>
      </p:sp>
      <p:sp>
        <p:nvSpPr>
          <p:cNvPr id="44" name="Shape 44"/>
          <p:cNvSpPr/>
          <p:nvPr/>
        </p:nvSpPr>
        <p:spPr>
          <a:xfrm>
            <a:off x="2766149" y="5972348"/>
            <a:ext cx="299415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 u="sng">
                <a:solidFill>
                  <a:srgbClr val="C82506"/>
                </a:solidFill>
                <a:hlinkClick r:id="rId6" invalidUrl="" action="" tgtFrame="" tooltip="" history="1" highlightClick="0" endSnd="0"/>
              </a:rPr>
              <a:t>api.weibo.cn</a:t>
            </a:r>
            <a:r>
              <a:rPr sz="2000">
                <a:solidFill>
                  <a:srgbClr val="C82506"/>
                </a:solidFill>
              </a:rPr>
              <a:t> 指向 1.2.3.4</a:t>
            </a:r>
          </a:p>
        </p:txBody>
      </p:sp>
      <p:pic>
        <p:nvPicPr>
          <p:cNvPr id="45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85046" y="5406346"/>
            <a:ext cx="3324847" cy="352234"/>
          </a:xfrm>
          <a:prstGeom prst="rect">
            <a:avLst/>
          </a:prstGeom>
        </p:spPr>
      </p:pic>
      <p:pic>
        <p:nvPicPr>
          <p:cNvPr id="47" name="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2443327" y="5817606"/>
            <a:ext cx="3324848" cy="352235"/>
          </a:xfrm>
          <a:prstGeom prst="rect">
            <a:avLst/>
          </a:prstGeom>
        </p:spPr>
      </p:pic>
      <p:pic>
        <p:nvPicPr>
          <p:cNvPr id="49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9815976">
            <a:off x="7545053" y="4694496"/>
            <a:ext cx="2598164" cy="352235"/>
          </a:xfrm>
          <a:prstGeom prst="rect">
            <a:avLst/>
          </a:prstGeom>
        </p:spPr>
      </p:pic>
      <p:pic>
        <p:nvPicPr>
          <p:cNvPr id="51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8963017">
            <a:off x="7460500" y="5073597"/>
            <a:ext cx="2693739" cy="352234"/>
          </a:xfrm>
          <a:prstGeom prst="rect">
            <a:avLst/>
          </a:prstGeom>
        </p:spPr>
      </p:pic>
      <p:pic>
        <p:nvPicPr>
          <p:cNvPr id="53" name="错号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158950" y="4526949"/>
            <a:ext cx="13335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2152370" y="7672416"/>
            <a:ext cx="8700060" cy="120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域名缓存很好理解，就是LocalDNS缓存了</a:t>
            </a:r>
            <a:endParaRPr sz="3600"/>
          </a:p>
          <a:p>
            <a:pPr lvl="0">
              <a:defRPr sz="1800"/>
            </a:pPr>
            <a:r>
              <a:rPr sz="3600"/>
              <a:t>域名的解析结果，不向权威DNS发起递归.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presetClass="entr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8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presetClass="entr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presetClass="entr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presetClass="entr" presetSubtype="2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presetClass="entr" presetSubtype="16" presetID="23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presetClass="entr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presetClass="entr" presetSubtype="8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right)" transition="in">
                                      <p:cBhvr>
                                        <p:cTn id="67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" grpId="4"/>
      <p:bldP build="whole" bldLvl="1" animBg="1" rev="0" advAuto="0" spid="45" grpId="3"/>
      <p:bldP build="whole" bldLvl="1" animBg="1" rev="0" advAuto="0" spid="43" grpId="2"/>
      <p:bldP build="whole" bldLvl="1" animBg="1" rev="0" advAuto="0" spid="44" grpId="8"/>
      <p:bldP build="whole" bldLvl="1" animBg="1" rev="0" advAuto="0" spid="41" grpId="6"/>
      <p:bldP build="whole" bldLvl="1" animBg="1" rev="0" advAuto="0" spid="42" grpId="11"/>
      <p:bldP build="whole" bldLvl="1" animBg="1" rev="0" advAuto="0" spid="47" grpId="9"/>
      <p:bldP build="whole" bldLvl="1" animBg="1" rev="0" advAuto="0" spid="54" grpId="12"/>
      <p:bldP build="whole" bldLvl="1" animBg="1" rev="0" advAuto="0" spid="51" grpId="7"/>
      <p:bldP build="whole" bldLvl="1" animBg="1" rev="0" advAuto="0" spid="53" grpId="10"/>
      <p:bldP build="whole" bldLvl="1" animBg="1" rev="0" advAuto="0" spid="49" grpId="5"/>
      <p:bldP build="whole" bldLvl="1" animBg="1" rev="0" advAuto="0" spid="3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获取A记录交互流程</a:t>
            </a:r>
          </a:p>
        </p:txBody>
      </p:sp>
      <p:sp>
        <p:nvSpPr>
          <p:cNvPr id="211" name="Shape 211"/>
          <p:cNvSpPr/>
          <p:nvPr/>
        </p:nvSpPr>
        <p:spPr>
          <a:xfrm>
            <a:off x="976286" y="2986408"/>
            <a:ext cx="10287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开始</a:t>
            </a:r>
          </a:p>
        </p:txBody>
      </p:sp>
      <p:sp>
        <p:nvSpPr>
          <p:cNvPr id="212" name="Shape 212"/>
          <p:cNvSpPr/>
          <p:nvPr/>
        </p:nvSpPr>
        <p:spPr>
          <a:xfrm>
            <a:off x="3422775" y="2986408"/>
            <a:ext cx="14859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白名单</a:t>
            </a:r>
          </a:p>
        </p:txBody>
      </p:sp>
      <p:sp>
        <p:nvSpPr>
          <p:cNvPr id="213" name="Shape 213"/>
          <p:cNvSpPr/>
          <p:nvPr/>
        </p:nvSpPr>
        <p:spPr>
          <a:xfrm>
            <a:off x="2863848" y="3927101"/>
            <a:ext cx="26037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查询DoMain</a:t>
            </a:r>
          </a:p>
        </p:txBody>
      </p:sp>
      <p:sp>
        <p:nvSpPr>
          <p:cNvPr id="214" name="Shape 214"/>
          <p:cNvSpPr/>
          <p:nvPr/>
        </p:nvSpPr>
        <p:spPr>
          <a:xfrm>
            <a:off x="3194175" y="4957709"/>
            <a:ext cx="19431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数据效验</a:t>
            </a:r>
          </a:p>
        </p:txBody>
      </p:sp>
      <p:sp>
        <p:nvSpPr>
          <p:cNvPr id="215" name="Shape 215"/>
          <p:cNvSpPr/>
          <p:nvPr/>
        </p:nvSpPr>
        <p:spPr>
          <a:xfrm>
            <a:off x="2800298" y="5898402"/>
            <a:ext cx="27308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（记录Log）</a:t>
            </a:r>
          </a:p>
        </p:txBody>
      </p:sp>
      <p:sp>
        <p:nvSpPr>
          <p:cNvPr id="216" name="Shape 216"/>
          <p:cNvSpPr/>
          <p:nvPr/>
        </p:nvSpPr>
        <p:spPr>
          <a:xfrm>
            <a:off x="3422775" y="6929011"/>
            <a:ext cx="14859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过滤器</a:t>
            </a:r>
          </a:p>
        </p:txBody>
      </p:sp>
      <p:sp>
        <p:nvSpPr>
          <p:cNvPr id="217" name="Shape 217"/>
          <p:cNvSpPr/>
          <p:nvPr/>
        </p:nvSpPr>
        <p:spPr>
          <a:xfrm>
            <a:off x="3194175" y="7869703"/>
            <a:ext cx="19431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转换模型</a:t>
            </a:r>
          </a:p>
        </p:txBody>
      </p:sp>
      <p:sp>
        <p:nvSpPr>
          <p:cNvPr id="218" name="Shape 218"/>
          <p:cNvSpPr/>
          <p:nvPr/>
        </p:nvSpPr>
        <p:spPr>
          <a:xfrm flipV="1">
            <a:off x="2528511" y="2678645"/>
            <a:ext cx="1" cy="6146522"/>
          </a:xfrm>
          <a:prstGeom prst="line">
            <a:avLst/>
          </a:prstGeom>
          <a:ln w="38100" cap="rnd">
            <a:solidFill/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19" name="Shape 219"/>
          <p:cNvSpPr/>
          <p:nvPr/>
        </p:nvSpPr>
        <p:spPr>
          <a:xfrm>
            <a:off x="6185027" y="3972059"/>
            <a:ext cx="24003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内存缓存层</a:t>
            </a:r>
          </a:p>
        </p:txBody>
      </p:sp>
      <p:sp>
        <p:nvSpPr>
          <p:cNvPr id="220" name="Shape 220"/>
          <p:cNvSpPr/>
          <p:nvPr/>
        </p:nvSpPr>
        <p:spPr>
          <a:xfrm>
            <a:off x="9302750" y="3927101"/>
            <a:ext cx="2120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数据库DB</a:t>
            </a:r>
          </a:p>
        </p:txBody>
      </p:sp>
      <p:sp>
        <p:nvSpPr>
          <p:cNvPr id="221" name="Shape 221"/>
          <p:cNvSpPr/>
          <p:nvPr/>
        </p:nvSpPr>
        <p:spPr>
          <a:xfrm>
            <a:off x="6197727" y="4552950"/>
            <a:ext cx="21721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LocalDNS</a:t>
            </a:r>
          </a:p>
        </p:txBody>
      </p:sp>
      <p:sp>
        <p:nvSpPr>
          <p:cNvPr id="222" name="Shape 222"/>
          <p:cNvSpPr/>
          <p:nvPr/>
        </p:nvSpPr>
        <p:spPr>
          <a:xfrm>
            <a:off x="2080376" y="3293791"/>
            <a:ext cx="1267011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3" name="Shape 223"/>
          <p:cNvSpPr/>
          <p:nvPr/>
        </p:nvSpPr>
        <p:spPr>
          <a:xfrm>
            <a:off x="4175325" y="3639316"/>
            <a:ext cx="1" cy="282578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4" name="Shape 224"/>
          <p:cNvSpPr/>
          <p:nvPr/>
        </p:nvSpPr>
        <p:spPr>
          <a:xfrm>
            <a:off x="4165725" y="4580009"/>
            <a:ext cx="1" cy="282578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5" name="Shape 225"/>
          <p:cNvSpPr/>
          <p:nvPr/>
        </p:nvSpPr>
        <p:spPr>
          <a:xfrm>
            <a:off x="4165725" y="5565659"/>
            <a:ext cx="1" cy="282578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6" name="Shape 226"/>
          <p:cNvSpPr/>
          <p:nvPr/>
        </p:nvSpPr>
        <p:spPr>
          <a:xfrm>
            <a:off x="4175325" y="6596268"/>
            <a:ext cx="1" cy="282578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7" name="Shape 227"/>
          <p:cNvSpPr/>
          <p:nvPr/>
        </p:nvSpPr>
        <p:spPr>
          <a:xfrm>
            <a:off x="4165725" y="7581918"/>
            <a:ext cx="1" cy="282578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8" name="Shape 228"/>
          <p:cNvSpPr/>
          <p:nvPr/>
        </p:nvSpPr>
        <p:spPr>
          <a:xfrm flipH="1">
            <a:off x="2189622" y="8148595"/>
            <a:ext cx="972395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9" name="Shape 229"/>
          <p:cNvSpPr/>
          <p:nvPr/>
        </p:nvSpPr>
        <p:spPr>
          <a:xfrm>
            <a:off x="823810" y="7824745"/>
            <a:ext cx="13336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A记录</a:t>
            </a:r>
          </a:p>
        </p:txBody>
      </p:sp>
      <p:sp>
        <p:nvSpPr>
          <p:cNvPr id="230" name="Shape 230"/>
          <p:cNvSpPr/>
          <p:nvPr/>
        </p:nvSpPr>
        <p:spPr>
          <a:xfrm>
            <a:off x="5417985" y="4250951"/>
            <a:ext cx="816660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31" name="Shape 231"/>
          <p:cNvSpPr/>
          <p:nvPr/>
        </p:nvSpPr>
        <p:spPr>
          <a:xfrm>
            <a:off x="8693294" y="4250951"/>
            <a:ext cx="501490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32" name="Shape 232"/>
          <p:cNvSpPr/>
          <p:nvPr/>
        </p:nvSpPr>
        <p:spPr>
          <a:xfrm flipV="1">
            <a:off x="5562704" y="4876799"/>
            <a:ext cx="527222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33" name="Shape 233"/>
          <p:cNvSpPr/>
          <p:nvPr/>
        </p:nvSpPr>
        <p:spPr>
          <a:xfrm flipV="1">
            <a:off x="5580016" y="4243407"/>
            <a:ext cx="1" cy="64770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34" name="Shape 234"/>
          <p:cNvSpPr/>
          <p:nvPr/>
        </p:nvSpPr>
        <p:spPr>
          <a:xfrm>
            <a:off x="6189442" y="5214122"/>
            <a:ext cx="63628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数据非最新A记录添加更新队列</a:t>
            </a:r>
          </a:p>
        </p:txBody>
      </p:sp>
      <p:sp>
        <p:nvSpPr>
          <p:cNvPr id="235" name="Shape 235"/>
          <p:cNvSpPr/>
          <p:nvPr/>
        </p:nvSpPr>
        <p:spPr>
          <a:xfrm flipV="1">
            <a:off x="5570792" y="5522817"/>
            <a:ext cx="527222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36" name="Shape 236"/>
          <p:cNvSpPr/>
          <p:nvPr/>
        </p:nvSpPr>
        <p:spPr>
          <a:xfrm flipV="1">
            <a:off x="5588104" y="5254548"/>
            <a:ext cx="1" cy="282578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37" name="Shape 237"/>
          <p:cNvSpPr/>
          <p:nvPr/>
        </p:nvSpPr>
        <p:spPr>
          <a:xfrm>
            <a:off x="5254814" y="5267397"/>
            <a:ext cx="325440" cy="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定时器逻辑</a:t>
            </a:r>
          </a:p>
        </p:txBody>
      </p:sp>
      <p:sp>
        <p:nvSpPr>
          <p:cNvPr id="240" name="Shape 240"/>
          <p:cNvSpPr/>
          <p:nvPr/>
        </p:nvSpPr>
        <p:spPr>
          <a:xfrm>
            <a:off x="1402421" y="3066983"/>
            <a:ext cx="24003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定时器开始</a:t>
            </a:r>
          </a:p>
        </p:txBody>
      </p:sp>
      <p:sp>
        <p:nvSpPr>
          <p:cNvPr id="241" name="Shape 241"/>
          <p:cNvSpPr/>
          <p:nvPr/>
        </p:nvSpPr>
        <p:spPr>
          <a:xfrm>
            <a:off x="1402421" y="8028481"/>
            <a:ext cx="24003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定时器结束</a:t>
            </a:r>
          </a:p>
        </p:txBody>
      </p:sp>
      <p:sp>
        <p:nvSpPr>
          <p:cNvPr id="242" name="Shape 242"/>
          <p:cNvSpPr/>
          <p:nvPr/>
        </p:nvSpPr>
        <p:spPr>
          <a:xfrm>
            <a:off x="2629006" y="4348188"/>
            <a:ext cx="48138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1.更新过期DoMain数据</a:t>
            </a:r>
          </a:p>
        </p:txBody>
      </p:sp>
      <p:sp>
        <p:nvSpPr>
          <p:cNvPr id="243" name="Shape 243"/>
          <p:cNvSpPr/>
          <p:nvPr/>
        </p:nvSpPr>
        <p:spPr>
          <a:xfrm>
            <a:off x="2630178" y="5429250"/>
            <a:ext cx="4102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2.服务器IP测速逻辑</a:t>
            </a:r>
          </a:p>
        </p:txBody>
      </p:sp>
      <p:sp>
        <p:nvSpPr>
          <p:cNvPr id="244" name="Shape 244"/>
          <p:cNvSpPr/>
          <p:nvPr/>
        </p:nvSpPr>
        <p:spPr>
          <a:xfrm>
            <a:off x="2630178" y="6510311"/>
            <a:ext cx="78108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3.日志管理模块（日志上传、清理等）</a:t>
            </a:r>
          </a:p>
        </p:txBody>
      </p:sp>
      <p:sp>
        <p:nvSpPr>
          <p:cNvPr id="245" name="Shape 245"/>
          <p:cNvSpPr/>
          <p:nvPr/>
        </p:nvSpPr>
        <p:spPr>
          <a:xfrm flipV="1">
            <a:off x="2602571" y="4022453"/>
            <a:ext cx="1" cy="3608343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46" name="Shape 246"/>
          <p:cNvSpPr/>
          <p:nvPr/>
        </p:nvSpPr>
        <p:spPr>
          <a:xfrm flipV="1">
            <a:off x="876995" y="3354011"/>
            <a:ext cx="1" cy="4945227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47" name="Shape 247"/>
          <p:cNvSpPr/>
          <p:nvPr/>
        </p:nvSpPr>
        <p:spPr>
          <a:xfrm>
            <a:off x="871751" y="8286994"/>
            <a:ext cx="503144" cy="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48" name="Shape 248"/>
          <p:cNvSpPr/>
          <p:nvPr/>
        </p:nvSpPr>
        <p:spPr>
          <a:xfrm>
            <a:off x="869296" y="3362635"/>
            <a:ext cx="482654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A记录更新策略</a:t>
            </a:r>
          </a:p>
        </p:txBody>
      </p:sp>
      <p:sp>
        <p:nvSpPr>
          <p:cNvPr id="251" name="Shape 251"/>
          <p:cNvSpPr/>
          <p:nvPr/>
        </p:nvSpPr>
        <p:spPr>
          <a:xfrm>
            <a:off x="1451709" y="3698855"/>
            <a:ext cx="16893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DoMain</a:t>
            </a:r>
          </a:p>
        </p:txBody>
      </p:sp>
      <p:sp>
        <p:nvSpPr>
          <p:cNvPr id="252" name="Shape 252"/>
          <p:cNvSpPr/>
          <p:nvPr/>
        </p:nvSpPr>
        <p:spPr>
          <a:xfrm>
            <a:off x="8316629" y="3698855"/>
            <a:ext cx="33654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HttpDNS Server</a:t>
            </a:r>
          </a:p>
        </p:txBody>
      </p:sp>
      <p:sp>
        <p:nvSpPr>
          <p:cNvPr id="253" name="Shape 253"/>
          <p:cNvSpPr/>
          <p:nvPr/>
        </p:nvSpPr>
        <p:spPr>
          <a:xfrm>
            <a:off x="4287523" y="3698855"/>
            <a:ext cx="28826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DNS更新模块</a:t>
            </a:r>
          </a:p>
        </p:txBody>
      </p:sp>
      <p:sp>
        <p:nvSpPr>
          <p:cNvPr id="254" name="Shape 254"/>
          <p:cNvSpPr/>
          <p:nvPr/>
        </p:nvSpPr>
        <p:spPr>
          <a:xfrm>
            <a:off x="4528696" y="5441910"/>
            <a:ext cx="24003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更新数据库</a:t>
            </a:r>
          </a:p>
        </p:txBody>
      </p:sp>
      <p:sp>
        <p:nvSpPr>
          <p:cNvPr id="255" name="Shape 255"/>
          <p:cNvSpPr/>
          <p:nvPr/>
        </p:nvSpPr>
        <p:spPr>
          <a:xfrm>
            <a:off x="4300096" y="7095050"/>
            <a:ext cx="28575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更新内存缓存</a:t>
            </a:r>
          </a:p>
        </p:txBody>
      </p:sp>
      <p:sp>
        <p:nvSpPr>
          <p:cNvPr id="256" name="Shape 256"/>
          <p:cNvSpPr/>
          <p:nvPr/>
        </p:nvSpPr>
        <p:spPr>
          <a:xfrm>
            <a:off x="3272885" y="4022705"/>
            <a:ext cx="882816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57" name="Shape 257"/>
          <p:cNvSpPr/>
          <p:nvPr/>
        </p:nvSpPr>
        <p:spPr>
          <a:xfrm>
            <a:off x="7301991" y="3971905"/>
            <a:ext cx="882816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58" name="Shape 258"/>
          <p:cNvSpPr/>
          <p:nvPr/>
        </p:nvSpPr>
        <p:spPr>
          <a:xfrm>
            <a:off x="5728846" y="4402627"/>
            <a:ext cx="1" cy="983212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59" name="Shape 259"/>
          <p:cNvSpPr/>
          <p:nvPr/>
        </p:nvSpPr>
        <p:spPr>
          <a:xfrm>
            <a:off x="5728846" y="6055768"/>
            <a:ext cx="1" cy="98321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60" name="Shape 260"/>
          <p:cNvSpPr/>
          <p:nvPr/>
        </p:nvSpPr>
        <p:spPr>
          <a:xfrm flipH="1">
            <a:off x="7301991" y="4124493"/>
            <a:ext cx="882816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61" name="Shape 261"/>
          <p:cNvSpPr/>
          <p:nvPr/>
        </p:nvSpPr>
        <p:spPr>
          <a:xfrm>
            <a:off x="7315461" y="7373942"/>
            <a:ext cx="882816" cy="1"/>
          </a:xfrm>
          <a:prstGeom prst="line">
            <a:avLst/>
          </a:prstGeom>
          <a:ln w="38100" cap="rnd">
            <a:solidFill/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62" name="Shape 262"/>
          <p:cNvSpPr/>
          <p:nvPr/>
        </p:nvSpPr>
        <p:spPr>
          <a:xfrm>
            <a:off x="8071039" y="7095050"/>
            <a:ext cx="28575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（异步）测速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网络变化策略</a:t>
            </a:r>
          </a:p>
        </p:txBody>
      </p:sp>
      <p:sp>
        <p:nvSpPr>
          <p:cNvPr id="265" name="Shape 265"/>
          <p:cNvSpPr/>
          <p:nvPr/>
        </p:nvSpPr>
        <p:spPr>
          <a:xfrm>
            <a:off x="2120451" y="3873378"/>
            <a:ext cx="19431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网络变化</a:t>
            </a:r>
          </a:p>
        </p:txBody>
      </p:sp>
      <p:sp>
        <p:nvSpPr>
          <p:cNvPr id="266" name="Shape 266"/>
          <p:cNvSpPr/>
          <p:nvPr/>
        </p:nvSpPr>
        <p:spPr>
          <a:xfrm>
            <a:off x="5530850" y="3873378"/>
            <a:ext cx="19431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监听模块</a:t>
            </a:r>
          </a:p>
        </p:txBody>
      </p:sp>
      <p:sp>
        <p:nvSpPr>
          <p:cNvPr id="267" name="Shape 267"/>
          <p:cNvSpPr/>
          <p:nvPr/>
        </p:nvSpPr>
        <p:spPr>
          <a:xfrm>
            <a:off x="5073650" y="5104141"/>
            <a:ext cx="2857500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刷新网络参数</a:t>
            </a:r>
          </a:p>
        </p:txBody>
      </p:sp>
      <p:sp>
        <p:nvSpPr>
          <p:cNvPr id="268" name="Shape 268"/>
          <p:cNvSpPr/>
          <p:nvPr/>
        </p:nvSpPr>
        <p:spPr>
          <a:xfrm>
            <a:off x="5073650" y="6334904"/>
            <a:ext cx="2857500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清除内存缓存</a:t>
            </a:r>
          </a:p>
        </p:txBody>
      </p:sp>
      <p:sp>
        <p:nvSpPr>
          <p:cNvPr id="269" name="Shape 269"/>
          <p:cNvSpPr/>
          <p:nvPr/>
        </p:nvSpPr>
        <p:spPr>
          <a:xfrm>
            <a:off x="4283093" y="4152270"/>
            <a:ext cx="1028216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70" name="Shape 270"/>
          <p:cNvSpPr/>
          <p:nvPr/>
        </p:nvSpPr>
        <p:spPr>
          <a:xfrm>
            <a:off x="6502400" y="4488759"/>
            <a:ext cx="0" cy="557786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71" name="Shape 271"/>
          <p:cNvSpPr/>
          <p:nvPr/>
        </p:nvSpPr>
        <p:spPr>
          <a:xfrm>
            <a:off x="6502400" y="5719522"/>
            <a:ext cx="0" cy="557786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Lib库主要功能点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初始化</a:t>
            </a:r>
          </a:p>
        </p:txBody>
      </p:sp>
      <p:sp>
        <p:nvSpPr>
          <p:cNvPr id="276" name="Shape 2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初始化SDK配置</a:t>
            </a:r>
            <a:endParaRPr sz="3600"/>
          </a:p>
          <a:p>
            <a:pPr lvl="0">
              <a:defRPr sz="1800"/>
            </a:pPr>
            <a:r>
              <a:rPr sz="3600"/>
              <a:t>初始化网络状态信息</a:t>
            </a:r>
            <a:endParaRPr sz="3600"/>
          </a:p>
          <a:p>
            <a:pPr lvl="0">
              <a:defRPr sz="1800"/>
            </a:pPr>
            <a:r>
              <a:rPr sz="3600"/>
              <a:t>注册网络变化监听</a:t>
            </a: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预加载DoMain记录（用户调用）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DNS更新A记录-模块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自定义DNS服务器（可扩展智能评估）</a:t>
            </a:r>
            <a:endParaRPr sz="3600"/>
          </a:p>
          <a:p>
            <a:pPr lvl="0">
              <a:defRPr sz="1800"/>
            </a:pPr>
            <a:r>
              <a:rPr sz="3600"/>
              <a:t>DNSPOD</a:t>
            </a:r>
            <a:endParaRPr sz="3600"/>
          </a:p>
          <a:p>
            <a:pPr lvl="0">
              <a:defRPr sz="1800"/>
            </a:pPr>
            <a:r>
              <a:rPr sz="3600"/>
              <a:t>UDPDNS查询（114 \ 8.8.8.8 等其他中立DNS商） </a:t>
            </a:r>
            <a:endParaRPr sz="3600"/>
          </a:p>
          <a:p>
            <a:pPr lvl="0">
              <a:defRPr sz="1800"/>
            </a:pPr>
            <a:r>
              <a:rPr sz="3600"/>
              <a:t>LocalDNS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测速模块</a:t>
            </a:r>
          </a:p>
        </p:txBody>
      </p:sp>
      <p:sp>
        <p:nvSpPr>
          <p:cNvPr id="282" name="Shape 2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Socket 80 （访问HttpServer80端口，建立连接）</a:t>
            </a:r>
            <a:endParaRPr sz="3600"/>
          </a:p>
          <a:p>
            <a:pPr lvl="0">
              <a:defRPr sz="1800"/>
            </a:pPr>
            <a:r>
              <a:rPr sz="3600"/>
              <a:t>Ping（发送ICMP包，获取RTT值）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排序模块（插件因子）</a:t>
            </a:r>
          </a:p>
        </p:txBody>
      </p:sp>
      <p:sp>
        <p:nvSpPr>
          <p:cNvPr id="285" name="Shape 2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速度（基于ping 或者 socket 得出的 RTT ）</a:t>
            </a:r>
            <a:endParaRPr sz="3600"/>
          </a:p>
          <a:p>
            <a:pPr lvl="0">
              <a:defRPr sz="1800"/>
            </a:pPr>
            <a:r>
              <a:rPr sz="3600"/>
              <a:t>优先级（根据监控系统、链路反馈、负载均衡得出）</a:t>
            </a:r>
            <a:endParaRPr sz="3600"/>
          </a:p>
          <a:p>
            <a:pPr lvl="0">
              <a:defRPr sz="1800"/>
            </a:pPr>
            <a:r>
              <a:rPr sz="3600"/>
              <a:t>成功次数（每台服务器历史使用成功次数）</a:t>
            </a:r>
            <a:endParaRPr sz="3600"/>
          </a:p>
          <a:p>
            <a:pPr lvl="0">
              <a:defRPr sz="1800"/>
            </a:pPr>
            <a:r>
              <a:rPr sz="3600"/>
              <a:t>错误次数（每台服务器历史使用失败次数）</a:t>
            </a:r>
            <a:endParaRPr sz="3600"/>
          </a:p>
          <a:p>
            <a:pPr lvl="0">
              <a:defRPr sz="1800"/>
            </a:pPr>
            <a:r>
              <a:rPr sz="3600"/>
              <a:t>最后成功时间（越接近现在时间，分数越高）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查询模块</a:t>
            </a:r>
          </a:p>
        </p:txBody>
      </p:sp>
      <p:sp>
        <p:nvSpPr>
          <p:cNvPr id="288" name="Shape 288"/>
          <p:cNvSpPr/>
          <p:nvPr>
            <p:ph type="body" idx="1"/>
          </p:nvPr>
        </p:nvSpPr>
        <p:spPr>
          <a:xfrm>
            <a:off x="952500" y="2603500"/>
            <a:ext cx="11099800" cy="335357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内存层</a:t>
            </a:r>
            <a:endParaRPr sz="3600"/>
          </a:p>
          <a:p>
            <a:pPr lvl="0">
              <a:defRPr sz="1800"/>
            </a:pPr>
            <a:r>
              <a:rPr sz="3600"/>
              <a:t>本地数据库</a:t>
            </a:r>
            <a:endParaRPr sz="3600"/>
          </a:p>
          <a:p>
            <a:pPr lvl="0">
              <a:defRPr sz="1800"/>
            </a:pPr>
            <a:r>
              <a:rPr sz="3600"/>
              <a:t>LocalDNS</a:t>
            </a:r>
          </a:p>
        </p:txBody>
      </p:sp>
      <p:sp>
        <p:nvSpPr>
          <p:cNvPr id="289" name="Shape 289"/>
          <p:cNvSpPr/>
          <p:nvPr/>
        </p:nvSpPr>
        <p:spPr>
          <a:xfrm>
            <a:off x="5557279" y="7554816"/>
            <a:ext cx="1028701" cy="55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内存</a:t>
            </a:r>
          </a:p>
        </p:txBody>
      </p:sp>
      <p:sp>
        <p:nvSpPr>
          <p:cNvPr id="290" name="Shape 290"/>
          <p:cNvSpPr/>
          <p:nvPr/>
        </p:nvSpPr>
        <p:spPr>
          <a:xfrm>
            <a:off x="8621488" y="7509858"/>
            <a:ext cx="7493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DB</a:t>
            </a:r>
          </a:p>
        </p:txBody>
      </p:sp>
      <p:sp>
        <p:nvSpPr>
          <p:cNvPr id="291" name="Shape 291"/>
          <p:cNvSpPr/>
          <p:nvPr/>
        </p:nvSpPr>
        <p:spPr>
          <a:xfrm>
            <a:off x="3633960" y="7833708"/>
            <a:ext cx="1738275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2" name="Shape 292"/>
          <p:cNvSpPr/>
          <p:nvPr/>
        </p:nvSpPr>
        <p:spPr>
          <a:xfrm flipH="1">
            <a:off x="3636859" y="8440784"/>
            <a:ext cx="2511348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3" name="Shape 293"/>
          <p:cNvSpPr/>
          <p:nvPr/>
        </p:nvSpPr>
        <p:spPr>
          <a:xfrm>
            <a:off x="6771023" y="7847117"/>
            <a:ext cx="1592568" cy="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4" name="Shape 294"/>
          <p:cNvSpPr/>
          <p:nvPr/>
        </p:nvSpPr>
        <p:spPr>
          <a:xfrm flipV="1">
            <a:off x="6159925" y="8122873"/>
            <a:ext cx="1" cy="332176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5" name="Shape 295"/>
          <p:cNvSpPr/>
          <p:nvPr/>
        </p:nvSpPr>
        <p:spPr>
          <a:xfrm flipV="1">
            <a:off x="8958063" y="7274242"/>
            <a:ext cx="1" cy="332175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6" name="Shape 296"/>
          <p:cNvSpPr/>
          <p:nvPr/>
        </p:nvSpPr>
        <p:spPr>
          <a:xfrm>
            <a:off x="6167579" y="7257837"/>
            <a:ext cx="2799456" cy="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7" name="Shape 297"/>
          <p:cNvSpPr/>
          <p:nvPr/>
        </p:nvSpPr>
        <p:spPr>
          <a:xfrm>
            <a:off x="6185640" y="7259489"/>
            <a:ext cx="1" cy="332176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8" name="Shape 298"/>
          <p:cNvSpPr/>
          <p:nvPr/>
        </p:nvSpPr>
        <p:spPr>
          <a:xfrm>
            <a:off x="952500" y="6615656"/>
            <a:ext cx="11099801" cy="1"/>
          </a:xfrm>
          <a:prstGeom prst="line">
            <a:avLst/>
          </a:prstGeom>
          <a:ln w="38100" cap="rnd">
            <a:solidFill/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保证用户访问流量在本网内消化：国内的各互联网接入运营商的带宽资源、网间结算费用、IDC机房分布、网内ICP资源分布等存在较大差异。为了保证网内用户的访问质量，同时减少跨网结算，运营商在网内搭建了内容缓存服务器，通过把域名强行指向内容缓存服务器的IP地址，就实现了把本地本网流量完全留在了本地的目的。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推送广告：有部分LocalDNS会把部分域名解析结果的所指向的内容缓存，并替换成第三方广告联盟的广告。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这种类型的行为就是我们常说的域名缓存，域名缓存会导致用户产生以下的访问异常：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A、仅对80端口的http服务做了缓存，如果域名是通过https协议或其它端口提供服务的，用户访问就会出现失败。比如支付服务、游戏通过指定端口连接connect server服务等。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B、缓存服务器的运维水平参差不齐，时有出现缓存服务器故障导致用户访问异常的问题。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配置模块 - 开关</a:t>
            </a:r>
          </a:p>
        </p:txBody>
      </p:sp>
      <p:sp>
        <p:nvSpPr>
          <p:cNvPr id="301" name="Shape 3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95604" indent="-395604" defTabSz="519937">
              <a:spcBef>
                <a:spcPts val="3700"/>
              </a:spcBef>
              <a:defRPr sz="1800"/>
            </a:pPr>
            <a:r>
              <a:rPr sz="3204"/>
              <a:t>HttpDNSLib库</a:t>
            </a:r>
            <a:endParaRPr sz="3204"/>
          </a:p>
          <a:p>
            <a:pPr lvl="0" marL="395604" indent="-395604" defTabSz="519937">
              <a:spcBef>
                <a:spcPts val="3700"/>
              </a:spcBef>
              <a:defRPr sz="1800"/>
            </a:pPr>
            <a:r>
              <a:rPr sz="3204"/>
              <a:t>智能排序算法</a:t>
            </a:r>
            <a:endParaRPr sz="3204"/>
          </a:p>
          <a:p>
            <a:pPr lvl="0" marL="395604" indent="-395604" defTabSz="519937">
              <a:spcBef>
                <a:spcPts val="3700"/>
              </a:spcBef>
              <a:defRPr sz="1800"/>
            </a:pPr>
            <a:r>
              <a:rPr sz="3204"/>
              <a:t>自定义HttpDNS</a:t>
            </a:r>
            <a:endParaRPr sz="3204"/>
          </a:p>
          <a:p>
            <a:pPr lvl="0" marL="395604" indent="-395604" defTabSz="519937">
              <a:spcBef>
                <a:spcPts val="3700"/>
              </a:spcBef>
              <a:defRPr sz="1800"/>
            </a:pPr>
            <a:r>
              <a:rPr sz="3204"/>
              <a:t>DNSPod （HttpDNS API 接口）</a:t>
            </a:r>
            <a:endParaRPr sz="3204"/>
          </a:p>
          <a:p>
            <a:pPr lvl="0" marL="395604" indent="-395604" defTabSz="519937">
              <a:spcBef>
                <a:spcPts val="3700"/>
              </a:spcBef>
              <a:defRPr sz="1800"/>
            </a:pPr>
            <a:r>
              <a:rPr sz="3204"/>
              <a:t>UDP （DNS Server 获取数据）</a:t>
            </a:r>
            <a:endParaRPr sz="3204"/>
          </a:p>
          <a:p>
            <a:pPr lvl="0" marL="395604" indent="-395604" defTabSz="519937">
              <a:spcBef>
                <a:spcPts val="3700"/>
              </a:spcBef>
              <a:defRPr sz="1800"/>
            </a:pPr>
            <a:r>
              <a:rPr sz="3204"/>
              <a:t>云端更新配置文件</a:t>
            </a:r>
            <a:endParaRPr sz="3204"/>
          </a:p>
          <a:p>
            <a:pPr lvl="0" marL="395604" indent="-395604" defTabSz="519937">
              <a:spcBef>
                <a:spcPts val="3700"/>
              </a:spcBef>
              <a:defRPr sz="1800"/>
            </a:pPr>
            <a:r>
              <a:rPr sz="3204"/>
              <a:t>Debug调试信息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配置模块 - 参数</a:t>
            </a: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7815" indent="-297815" defTabSz="391414">
              <a:spcBef>
                <a:spcPts val="2800"/>
              </a:spcBef>
              <a:defRPr sz="1800"/>
            </a:pPr>
            <a:r>
              <a:rPr sz="2412"/>
              <a:t>自定义HttpDNS API 接口地址</a:t>
            </a:r>
            <a:endParaRPr sz="2412"/>
          </a:p>
          <a:p>
            <a:pPr lvl="0" marL="297815" indent="-297815" defTabSz="391414">
              <a:spcBef>
                <a:spcPts val="2800"/>
              </a:spcBef>
              <a:defRPr sz="1800"/>
            </a:pPr>
            <a:r>
              <a:rPr sz="2412"/>
              <a:t>DNS Pod 相关配置（Api接口、企业KEY、企业ID）</a:t>
            </a:r>
            <a:endParaRPr sz="2412"/>
          </a:p>
          <a:p>
            <a:pPr lvl="0" marL="297815" indent="-297815" defTabSz="391414">
              <a:spcBef>
                <a:spcPts val="2800"/>
              </a:spcBef>
              <a:defRPr sz="1800"/>
            </a:pPr>
            <a:r>
              <a:rPr sz="2412"/>
              <a:t>UDP请求DNS服务器IP地址</a:t>
            </a:r>
            <a:endParaRPr sz="2412"/>
          </a:p>
          <a:p>
            <a:pPr lvl="0" marL="297815" indent="-297815" defTabSz="391414">
              <a:spcBef>
                <a:spcPts val="2800"/>
              </a:spcBef>
              <a:defRPr sz="1800"/>
            </a:pPr>
            <a:r>
              <a:rPr sz="2412"/>
              <a:t>域名白名单（NULL时 支持所有域名）</a:t>
            </a:r>
            <a:endParaRPr sz="2412"/>
          </a:p>
          <a:p>
            <a:pPr lvl="0" marL="297815" indent="-297815" defTabSz="391414">
              <a:spcBef>
                <a:spcPts val="2800"/>
              </a:spcBef>
              <a:defRPr sz="1800"/>
            </a:pPr>
            <a:r>
              <a:rPr sz="2412"/>
              <a:t>日志采样率、日志上传时间</a:t>
            </a:r>
            <a:endParaRPr sz="2412"/>
          </a:p>
          <a:p>
            <a:pPr lvl="0" marL="297815" indent="-297815" defTabSz="391414">
              <a:spcBef>
                <a:spcPts val="2800"/>
              </a:spcBef>
              <a:defRPr sz="1800"/>
            </a:pPr>
            <a:r>
              <a:rPr sz="2412"/>
              <a:t>定时器轮询间隔时间</a:t>
            </a:r>
            <a:endParaRPr sz="2412"/>
          </a:p>
          <a:p>
            <a:pPr lvl="0" marL="297815" indent="-297815" defTabSz="391414">
              <a:spcBef>
                <a:spcPts val="2800"/>
              </a:spcBef>
              <a:defRPr sz="1800"/>
            </a:pPr>
            <a:r>
              <a:rPr sz="2412"/>
              <a:t>IP测速间隔时间</a:t>
            </a:r>
            <a:endParaRPr sz="2412"/>
          </a:p>
          <a:p>
            <a:pPr lvl="0" marL="297815" indent="-297815" defTabSz="391414">
              <a:spcBef>
                <a:spcPts val="2800"/>
              </a:spcBef>
              <a:defRPr sz="1800"/>
            </a:pPr>
            <a:r>
              <a:rPr sz="2412"/>
              <a:t>A记录 TTL 差值时间</a:t>
            </a:r>
            <a:endParaRPr sz="2412"/>
          </a:p>
          <a:p>
            <a:pPr lvl="0" marL="297815" indent="-297815" defTabSz="391414">
              <a:spcBef>
                <a:spcPts val="2800"/>
              </a:spcBef>
              <a:defRPr sz="1800"/>
            </a:pPr>
            <a:r>
              <a:rPr sz="2412"/>
              <a:t>排序算法的插件权重值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未来</a:t>
            </a:r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智能动态节点加速</a:t>
            </a:r>
            <a:endParaRPr sz="3600"/>
          </a:p>
          <a:p>
            <a:pPr lvl="0">
              <a:defRPr sz="1800"/>
            </a:pPr>
            <a:r>
              <a:rPr sz="3600"/>
              <a:t>监控系统整合，动态节点切换</a:t>
            </a:r>
            <a:endParaRPr sz="3600"/>
          </a:p>
          <a:p>
            <a:pPr lvl="0">
              <a:defRPr sz="1800"/>
            </a:pPr>
            <a:r>
              <a:rPr sz="3600"/>
              <a:t>故障负载均衡切换</a:t>
            </a:r>
            <a:endParaRPr sz="3600"/>
          </a:p>
          <a:p>
            <a:pPr lvl="0">
              <a:defRPr sz="1800"/>
            </a:pPr>
            <a:r>
              <a:rPr sz="3600"/>
              <a:t>国际网络接入点路由优化</a:t>
            </a:r>
            <a:endParaRPr sz="3600"/>
          </a:p>
          <a:p>
            <a:pPr lvl="0">
              <a:defRPr sz="1800"/>
            </a:pPr>
            <a:r>
              <a:rPr sz="3600"/>
              <a:t>网络库（HTTP2整合）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一路走来，掉进去的坑！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更新A记录并发、测速机制变革、插件化改革。</a:t>
            </a: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xfrm>
            <a:off x="1270000" y="875169"/>
            <a:ext cx="10464800" cy="3302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Thanks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xfrm>
            <a:off x="1270000" y="4665981"/>
            <a:ext cx="10464800" cy="11303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u="sng">
                <a:hlinkClick r:id="rId2" invalidUrl="" action="" tgtFrame="" tooltip="" history="1" highlightClick="0" endSnd="0"/>
              </a:rPr>
              <a:t>fenglei1@staff.sina.com.cn</a:t>
            </a:r>
            <a:endParaRPr sz="3200"/>
          </a:p>
          <a:p>
            <a:pPr lvl="0">
              <a:defRPr sz="1800"/>
            </a:pPr>
            <a:r>
              <a:rPr sz="3200" u="sng">
                <a:hlinkClick r:id="rId3" invalidUrl="" action="" tgtFrame="" tooltip="" history="1" highlightClick="0" endSnd="0"/>
              </a:rPr>
              <a:t>xingyu10@staff.weibo.com</a:t>
            </a:r>
            <a:r>
              <a:rPr sz="3200"/>
              <a:t> </a:t>
            </a:r>
          </a:p>
        </p:txBody>
      </p:sp>
      <p:sp>
        <p:nvSpPr>
          <p:cNvPr id="314" name="Shape 314"/>
          <p:cNvSpPr/>
          <p:nvPr/>
        </p:nvSpPr>
        <p:spPr>
          <a:xfrm>
            <a:off x="4882896" y="6285092"/>
            <a:ext cx="3239009" cy="2593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000"/>
              <a:t>张杰 微博:@木泽水</a:t>
            </a:r>
            <a:endParaRPr sz="2000"/>
          </a:p>
          <a:p>
            <a:pPr lvl="0" algn="l">
              <a:defRPr sz="1800"/>
            </a:pPr>
            <a:r>
              <a:rPr sz="2000"/>
              <a:t>王春生 微博:@平凡的香草</a:t>
            </a:r>
            <a:endParaRPr sz="2000"/>
          </a:p>
          <a:p>
            <a:pPr lvl="0" algn="l">
              <a:defRPr sz="1800"/>
            </a:pPr>
            <a:r>
              <a:rPr sz="2000"/>
              <a:t>胡波 微博:@胡波_</a:t>
            </a:r>
            <a:endParaRPr sz="2000"/>
          </a:p>
          <a:p>
            <a:pPr lvl="0" algn="l">
              <a:defRPr sz="1800"/>
            </a:pPr>
            <a:r>
              <a:rPr sz="2000"/>
              <a:t>韩超 微博:@超朝炒觘</a:t>
            </a:r>
            <a:endParaRPr sz="2000"/>
          </a:p>
          <a:p>
            <a:pPr lvl="0" algn="l">
              <a:defRPr sz="1800"/>
            </a:pPr>
            <a:r>
              <a:rPr sz="2000"/>
              <a:t>赵星宇 微博:@淘淘不逃008</a:t>
            </a:r>
            <a:endParaRPr sz="2000"/>
          </a:p>
          <a:p>
            <a:pPr lvl="0" algn="l">
              <a:defRPr sz="1800"/>
            </a:pPr>
            <a:r>
              <a:rPr sz="2000"/>
              <a:t>聂钰 微博:@古夜</a:t>
            </a:r>
            <a:endParaRPr sz="2000"/>
          </a:p>
          <a:p>
            <a:pPr lvl="0" algn="l">
              <a:defRPr sz="1800"/>
            </a:pPr>
            <a:r>
              <a:rPr sz="2000"/>
              <a:t>黄振栋 微博:@BG2BKK</a:t>
            </a:r>
            <a:endParaRPr sz="2000"/>
          </a:p>
          <a:p>
            <a:pPr lvl="0" algn="l">
              <a:defRPr sz="1800"/>
            </a:pPr>
            <a:r>
              <a:rPr sz="2000"/>
              <a:t>冯磊 微博:@冯磊424</a:t>
            </a: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1、手机网络从3G 切换到 Wifi下处理了什么？</a:t>
            </a:r>
          </a:p>
        </p:txBody>
      </p:sp>
      <p:sp>
        <p:nvSpPr>
          <p:cNvPr id="317" name="Shape 3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NetworkStateReceiver类来监听网络是否发生变化，在网络有变化的时候，会刷新 NetworkManager类中的网络环境，在客户端内如果是手机网络可以知道网络类型（2G、3G、4G）也可以知道当前SP（移动、联通、电信），如果是Wifi网络环境可以知道SSID（wifi名字）在刷新网络环境后，会重新查询缓存内是否有当前链路下的最优A记录，如果没有则从LocalDNS获取第一次，然后马上更新httpdns记录。</a:t>
            </a: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2、网络发生变化后，返回的A记录还一样么？</a:t>
            </a:r>
          </a:p>
        </p:txBody>
      </p:sp>
      <p:sp>
        <p:nvSpPr>
          <p:cNvPr id="320" name="Shape 3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数据库中缓存的数据，是根据当前sp来缓存的，也就是说当自身网络环境变化后，返回的a记录是不一样的 。手机网络下会根据当前sp来缓存 a记录服务器ip，如果是wifi网络环境下 根据当前ssid来缓存a记录，因为wifi环境下库自己没有办法明确判断出自己的运营商，但相同的ssid不会发生频繁的网络运营商变化。 所以在wifi下请求回来的a记录直接关联ssid名字即可，即使wifi sp发生变化，最多延迟一个ttl时间就更新成最新的a记录了。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3、怎样进行测速？</a:t>
            </a:r>
          </a:p>
        </p:txBody>
      </p:sp>
      <p:sp>
        <p:nvSpPr>
          <p:cNvPr id="323" name="Shape 3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在从HttpDNS获取回来a记录的时候进行测速，测速的方式有两种： ping和空的http请求。考虑倒有些服务器不支持ping来进行链路质量评判，可以使用空的http请求，仅仅是两个http头的流量开销，而ping的方式流量开销就更小了。 这个功能可以在库中自己配置。这里的测速其实是模拟首保接收的时间来做的， 同时对于流量控制严格的可以在库中配置测速频繁度，比如一台服务器在5分钟内有过测速记录则不进行测速。</a:t>
            </a:r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4、域名ttl刚刚过期，库还没有从HttpDNS拉取回来数据怎么办？</a:t>
            </a:r>
          </a:p>
        </p:txBody>
      </p:sp>
      <p:sp>
        <p:nvSpPr>
          <p:cNvPr id="326" name="Shape 3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ttl过期的前10秒去请求数据，在ttl过期后的10秒内库也认为当前a记录是有效的，会给你直接返回。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37463">
              <a:defRPr sz="5520"/>
            </a:lvl1pPr>
          </a:lstStyle>
          <a:p>
            <a:pPr lvl="0">
              <a:defRPr sz="1800"/>
            </a:pPr>
            <a:r>
              <a:rPr sz="5520"/>
              <a:t>5、lib库目前只能使用 dnspod 服务商么？ 支持dnspod 企业版本么？</a:t>
            </a:r>
          </a:p>
        </p:txBody>
      </p:sp>
      <p:sp>
        <p:nvSpPr>
          <p:cNvPr id="329" name="Shape 3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目前库可以支持自定义的 HttpDNS api接口， 只需要实现IHttpDns接口类即可，在配置了dnspod企业key和id 的时候自动启用企业版本加密传输，支持企业版本。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解析转发</a:t>
            </a:r>
          </a:p>
        </p:txBody>
      </p:sp>
      <p:pic>
        <p:nvPicPr>
          <p:cNvPr id="59" name="联通用户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10" y="6159440"/>
            <a:ext cx="11938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电信用户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2510" y="3143220"/>
            <a:ext cx="11938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LocalDNS服务器.png"/>
          <p:cNvPicPr/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626100" y="3022570"/>
            <a:ext cx="1752600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LocalDNS服务器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6100" y="6038790"/>
            <a:ext cx="1752600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权威DNS服务器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34611" y="4635500"/>
            <a:ext cx="1993901" cy="22225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5399301" y="7878126"/>
            <a:ext cx="622301" cy="36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联通</a:t>
            </a:r>
          </a:p>
        </p:txBody>
      </p:sp>
      <p:sp>
        <p:nvSpPr>
          <p:cNvPr id="65" name="Shape 65"/>
          <p:cNvSpPr/>
          <p:nvPr/>
        </p:nvSpPr>
        <p:spPr>
          <a:xfrm>
            <a:off x="5399301" y="4844572"/>
            <a:ext cx="622301" cy="360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电信</a:t>
            </a:r>
          </a:p>
        </p:txBody>
      </p:sp>
      <p:pic>
        <p:nvPicPr>
          <p:cNvPr id="66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69426" y="3837010"/>
            <a:ext cx="3242805" cy="352234"/>
          </a:xfrm>
          <a:prstGeom prst="rect">
            <a:avLst/>
          </a:prstGeom>
        </p:spPr>
      </p:pic>
      <p:pic>
        <p:nvPicPr>
          <p:cNvPr id="68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054270">
            <a:off x="7230466" y="4278628"/>
            <a:ext cx="2934143" cy="352235"/>
          </a:xfrm>
          <a:prstGeom prst="rect">
            <a:avLst/>
          </a:prstGeom>
        </p:spPr>
      </p:pic>
      <p:pic>
        <p:nvPicPr>
          <p:cNvPr id="70" name="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04541" y="6880258"/>
            <a:ext cx="3242805" cy="352234"/>
          </a:xfrm>
          <a:prstGeom prst="rect">
            <a:avLst/>
          </a:prstGeom>
        </p:spPr>
      </p:pic>
      <p:pic>
        <p:nvPicPr>
          <p:cNvPr id="72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20742991">
            <a:off x="7298700" y="6544840"/>
            <a:ext cx="2802273" cy="352235"/>
          </a:xfrm>
          <a:prstGeom prst="rect">
            <a:avLst/>
          </a:prstGeom>
        </p:spPr>
      </p:pic>
      <p:pic>
        <p:nvPicPr>
          <p:cNvPr id="74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10800000">
            <a:off x="2396049" y="4110535"/>
            <a:ext cx="3303351" cy="352234"/>
          </a:xfrm>
          <a:prstGeom prst="rect">
            <a:avLst/>
          </a:prstGeom>
        </p:spPr>
      </p:pic>
      <p:pic>
        <p:nvPicPr>
          <p:cNvPr id="76" name="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11858265">
            <a:off x="7089024" y="4500180"/>
            <a:ext cx="2923203" cy="352235"/>
          </a:xfrm>
          <a:prstGeom prst="rect">
            <a:avLst/>
          </a:prstGeom>
        </p:spPr>
      </p:pic>
      <p:pic>
        <p:nvPicPr>
          <p:cNvPr id="78" name="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9942209">
            <a:off x="7200830" y="6840049"/>
            <a:ext cx="2796684" cy="352234"/>
          </a:xfrm>
          <a:prstGeom prst="rect">
            <a:avLst/>
          </a:prstGeom>
        </p:spPr>
      </p:pic>
      <p:pic>
        <p:nvPicPr>
          <p:cNvPr id="80" name="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 rot="10800000">
            <a:off x="2333835" y="7154434"/>
            <a:ext cx="3154522" cy="352234"/>
          </a:xfrm>
          <a:prstGeom prst="rect">
            <a:avLst/>
          </a:prstGeom>
        </p:spPr>
      </p:pic>
      <p:sp>
        <p:nvSpPr>
          <p:cNvPr id="82" name="Shape 82"/>
          <p:cNvSpPr/>
          <p:nvPr/>
        </p:nvSpPr>
        <p:spPr>
          <a:xfrm>
            <a:off x="2571600" y="3581505"/>
            <a:ext cx="207619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164F86"/>
                </a:solidFill>
              </a:rPr>
              <a:t>查询</a:t>
            </a:r>
            <a:r>
              <a:rPr sz="2000" u="sng">
                <a:solidFill>
                  <a:srgbClr val="164F86"/>
                </a:solidFill>
                <a:hlinkClick r:id="rId14" invalidUrl="" action="" tgtFrame="" tooltip="" history="1" highlightClick="0" endSnd="0"/>
              </a:rPr>
              <a:t>api.weibo.cn</a:t>
            </a:r>
          </a:p>
        </p:txBody>
      </p:sp>
      <p:sp>
        <p:nvSpPr>
          <p:cNvPr id="83" name="Shape 83"/>
          <p:cNvSpPr/>
          <p:nvPr/>
        </p:nvSpPr>
        <p:spPr>
          <a:xfrm>
            <a:off x="2386900" y="6599539"/>
            <a:ext cx="207619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164F86"/>
                </a:solidFill>
              </a:rPr>
              <a:t>查询</a:t>
            </a:r>
            <a:r>
              <a:rPr sz="2000" u="sng">
                <a:solidFill>
                  <a:srgbClr val="164F86"/>
                </a:solidFill>
                <a:hlinkClick r:id="rId14" invalidUrl="" action="" tgtFrame="" tooltip="" history="1" highlightClick="0" endSnd="0"/>
              </a:rPr>
              <a:t>api.weibo.cn</a:t>
            </a:r>
          </a:p>
        </p:txBody>
      </p:sp>
      <p:sp>
        <p:nvSpPr>
          <p:cNvPr id="84" name="Shape 84"/>
          <p:cNvSpPr/>
          <p:nvPr/>
        </p:nvSpPr>
        <p:spPr>
          <a:xfrm>
            <a:off x="2723693" y="4250208"/>
            <a:ext cx="299415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 u="sng">
                <a:solidFill>
                  <a:srgbClr val="C82506"/>
                </a:solidFill>
                <a:hlinkClick r:id="rId14" invalidUrl="" action="" tgtFrame="" tooltip="" history="1" highlightClick="0" endSnd="0"/>
              </a:rPr>
              <a:t>api.weibo.cn</a:t>
            </a:r>
            <a:r>
              <a:rPr sz="2000">
                <a:solidFill>
                  <a:srgbClr val="C82506"/>
                </a:solidFill>
              </a:rPr>
              <a:t> 指向 2.2.2.2</a:t>
            </a:r>
          </a:p>
        </p:txBody>
      </p:sp>
      <p:sp>
        <p:nvSpPr>
          <p:cNvPr id="85" name="Shape 85"/>
          <p:cNvSpPr/>
          <p:nvPr/>
        </p:nvSpPr>
        <p:spPr>
          <a:xfrm>
            <a:off x="2647493" y="7288608"/>
            <a:ext cx="299415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 u="sng">
                <a:solidFill>
                  <a:srgbClr val="C82506"/>
                </a:solidFill>
                <a:hlinkClick r:id="rId14" invalidUrl="" action="" tgtFrame="" tooltip="" history="1" highlightClick="0" endSnd="0"/>
              </a:rPr>
              <a:t>api.weibo.cn</a:t>
            </a:r>
            <a:r>
              <a:rPr sz="2000">
                <a:solidFill>
                  <a:srgbClr val="C82506"/>
                </a:solidFill>
              </a:rPr>
              <a:t> 指向 3.3.3.3</a:t>
            </a:r>
          </a:p>
        </p:txBody>
      </p:sp>
      <p:pic>
        <p:nvPicPr>
          <p:cNvPr id="86" name="便签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593311" y="1938083"/>
            <a:ext cx="2476501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错号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011936" y="4040766"/>
            <a:ext cx="13335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 rot="5400000">
            <a:off x="5891443" y="5479412"/>
            <a:ext cx="956499" cy="352234"/>
          </a:xfrm>
          <a:prstGeom prst="rect">
            <a:avLst/>
          </a:prstGeom>
        </p:spPr>
      </p:pic>
      <p:pic>
        <p:nvPicPr>
          <p:cNvPr id="90" name="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 rot="16200000">
            <a:off x="6118811" y="5463093"/>
            <a:ext cx="956499" cy="352235"/>
          </a:xfrm>
          <a:prstGeom prst="rect">
            <a:avLst/>
          </a:prstGeom>
        </p:spPr>
      </p:pic>
      <p:sp>
        <p:nvSpPr>
          <p:cNvPr id="92" name="Shape 92"/>
          <p:cNvSpPr/>
          <p:nvPr/>
        </p:nvSpPr>
        <p:spPr>
          <a:xfrm>
            <a:off x="6656100" y="5495880"/>
            <a:ext cx="216827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500" u="sng">
                <a:solidFill>
                  <a:srgbClr val="C82506"/>
                </a:solidFill>
                <a:hlinkClick r:id="rId14" invalidUrl="" action="" tgtFrame="" tooltip="" history="1" highlightClick="0" endSnd="0"/>
              </a:rPr>
              <a:t>api.weibo.cn</a:t>
            </a:r>
            <a:r>
              <a:rPr sz="1500">
                <a:solidFill>
                  <a:srgbClr val="C82506"/>
                </a:solidFill>
              </a:rPr>
              <a:t>指向3.3.3.3</a:t>
            </a:r>
          </a:p>
        </p:txBody>
      </p:sp>
      <p:sp>
        <p:nvSpPr>
          <p:cNvPr id="93" name="Shape 93"/>
          <p:cNvSpPr/>
          <p:nvPr/>
        </p:nvSpPr>
        <p:spPr>
          <a:xfrm>
            <a:off x="5319092" y="4841915"/>
            <a:ext cx="3685673" cy="1385672"/>
          </a:xfrm>
          <a:prstGeom prst="roundRect">
            <a:avLst>
              <a:gd name="adj" fmla="val 15000"/>
            </a:avLst>
          </a:prstGeom>
          <a:ln w="25400">
            <a:solidFill>
              <a:srgbClr val="C8250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94" name="错号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073486" y="5137150"/>
            <a:ext cx="1333501" cy="121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presetClass="entr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8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presetClass="entr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8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presetClass="entr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presetClass="entr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presetClass="entr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presetClass="entr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presetClass="entr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8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presetClass="entr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presetClass="entr" presetSubtype="2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8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presetClass="entr" presetSubtype="2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9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presetClass="entr" presetSubtype="2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9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presetClass="entr" presetSubtype="2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0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presetClass="entr" presetSubtype="2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0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presetClass="entr" presetSubtype="2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presetClass="entr" presetSubtype="16" presetID="23" grpId="2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presetClass="entr" presetSubtype="1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presetClass="entr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presetClass="entr" presetSubtype="1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3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presetClass="entr" presetSubtype="0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presetClass="entr" presetSubtype="16" presetID="23" grpId="2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" grpId="16"/>
      <p:bldP build="whole" bldLvl="1" animBg="1" rev="0" advAuto="0" spid="90" grpId="23"/>
      <p:bldP build="whole" bldLvl="1" animBg="1" rev="0" advAuto="0" spid="94" grpId="26"/>
      <p:bldP build="whole" bldLvl="1" animBg="1" rev="0" advAuto="0" spid="76" grpId="15"/>
      <p:bldP build="whole" bldLvl="1" animBg="1" rev="0" advAuto="0" spid="70" grpId="6"/>
      <p:bldP build="whole" bldLvl="1" animBg="1" rev="0" advAuto="0" spid="87" grpId="21"/>
      <p:bldP build="whole" bldLvl="1" animBg="1" rev="0" advAuto="0" spid="88" grpId="22"/>
      <p:bldP build="whole" bldLvl="1" animBg="1" rev="0" advAuto="0" spid="82" grpId="3"/>
      <p:bldP build="whole" bldLvl="1" animBg="1" rev="0" advAuto="0" spid="65" grpId="9"/>
      <p:bldP build="whole" bldLvl="1" animBg="1" rev="0" advAuto="0" spid="84" grpId="17"/>
      <p:bldP build="whole" bldLvl="1" animBg="1" rev="0" advAuto="0" spid="74" grpId="18"/>
      <p:bldP build="whole" bldLvl="1" animBg="1" rev="0" advAuto="0" spid="80" grpId="20"/>
      <p:bldP build="whole" bldLvl="1" animBg="1" rev="0" advAuto="0" spid="60" grpId="1"/>
      <p:bldP build="whole" bldLvl="1" animBg="1" rev="0" advAuto="0" spid="64" grpId="10"/>
      <p:bldP build="whole" bldLvl="1" animBg="1" rev="0" advAuto="0" spid="72" grpId="12"/>
      <p:bldP build="whole" bldLvl="1" animBg="1" rev="0" advAuto="0" spid="83" grpId="5"/>
      <p:bldP build="whole" bldLvl="1" animBg="1" rev="0" advAuto="0" spid="59" grpId="2"/>
      <p:bldP build="whole" bldLvl="1" animBg="1" rev="0" advAuto="0" spid="86" grpId="14"/>
      <p:bldP build="whole" bldLvl="1" animBg="1" rev="0" advAuto="0" spid="85" grpId="19"/>
      <p:bldP build="whole" bldLvl="1" animBg="1" rev="0" advAuto="0" spid="61" grpId="7"/>
      <p:bldP build="whole" bldLvl="1" animBg="1" rev="0" advAuto="0" spid="68" grpId="11"/>
      <p:bldP build="whole" bldLvl="1" animBg="1" rev="0" advAuto="0" spid="66" grpId="4"/>
      <p:bldP build="whole" bldLvl="1" animBg="1" rev="0" advAuto="0" spid="62" grpId="8"/>
      <p:bldP build="whole" bldLvl="1" animBg="1" rev="0" advAuto="0" spid="92" grpId="24"/>
      <p:bldP build="whole" bldLvl="1" animBg="1" rev="0" advAuto="0" spid="93" grpId="25"/>
      <p:bldP build="whole" bldLvl="1" animBg="1" rev="0" advAuto="0" spid="63" grpId="1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6、使用这个库会不会降低应用请求网络的访问速度？</a:t>
            </a:r>
          </a:p>
        </p:txBody>
      </p:sp>
      <p:sp>
        <p:nvSpPr>
          <p:cNvPr id="332" name="Shape 3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35609" indent="-435609" defTabSz="572516">
              <a:spcBef>
                <a:spcPts val="4100"/>
              </a:spcBef>
              <a:defRPr sz="1800"/>
            </a:pPr>
            <a:r>
              <a:rPr sz="3528"/>
              <a:t>从目前的测试数据来看是不会的，HttpDNS库返回a记录的时间平均在5毫秒以内，有时会出现内存缓存中没有该域名记录，数据库中也没有的时候会从LocalDNS获取a记录，时间会稍长一些</a:t>
            </a:r>
            <a:endParaRPr sz="3528"/>
          </a:p>
          <a:p>
            <a:pPr lvl="0" marL="435609" indent="-435609" defTabSz="572516">
              <a:spcBef>
                <a:spcPts val="4100"/>
              </a:spcBef>
              <a:defRPr sz="1800"/>
            </a:pPr>
            <a:r>
              <a:rPr sz="3528"/>
              <a:t>一旦从LocalDNS获取后，会缓存倒内存中，在HttpDNS获取数据后会更新内存中得domain记录。 从库中获取a记录会比从LocalDNS获取a记录快一些。 在访问网络的时候由于是使用ip直链，可以起到一些加速效果，lib库获取domainA记录 + ip直接访问服务器 耗时小于 直接域名请求服务器。相关数据图片</a:t>
            </a:r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3-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443" y="-1"/>
            <a:ext cx="54864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3-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0761" y="-1"/>
            <a:ext cx="54864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3-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443" y="-1"/>
            <a:ext cx="54864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3-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9106" y="-1"/>
            <a:ext cx="54864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72516">
              <a:defRPr sz="5880"/>
            </a:lvl1pPr>
          </a:lstStyle>
          <a:p>
            <a:pPr lvl="0">
              <a:defRPr sz="1800"/>
            </a:pPr>
            <a:r>
              <a:rPr sz="5880"/>
              <a:t>7、lib库里面访问网络使用的是哪个网络库？ json库用的是哪个？</a:t>
            </a:r>
          </a:p>
        </p:txBody>
      </p:sp>
      <p:sp>
        <p:nvSpPr>
          <p:cNvPr id="341" name="Shape 3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考虑到该库的轻量级，使用的是android系统的org.apache.http.client.HttpClient库访问网络，如果需要切换到工程在使用的网络库可以实现 INetworkRequests 接口即可切换网络库。 json解析使用的也是android系统自带的org.json.JSONObject 如有需求切换json解析库，可直接实现IJsonParser接口即可切换。</a:t>
            </a:r>
          </a:p>
        </p:txBody>
      </p:sp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8、使用该网络库会给我的app带来多大的体积增加？</a:t>
            </a:r>
          </a:p>
        </p:txBody>
      </p:sp>
      <p:sp>
        <p:nvSpPr>
          <p:cNvPr id="344" name="Shape 3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目前该lib库没有引用任何外部的库文件。一切本着使用系统自身的api为原则，来保证库的轻量级，和兼容性。 目前lib库打包后70多k，代码在5千行左右。 测试工程代码在6千行左右。</a:t>
            </a:r>
          </a:p>
        </p:txBody>
      </p:sp>
    </p:spTree>
  </p:cSld>
  <p:clrMapOvr>
    <a:masterClrMapping/>
  </p:clrMapOvr>
  <p:transition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9、lib库的配置必须要通过修改源代码的方式来进行配置么？</a:t>
            </a:r>
          </a:p>
        </p:txBody>
      </p:sp>
      <p:sp>
        <p:nvSpPr>
          <p:cNvPr id="347" name="Shape 3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任何参数都可以在库调用方配置，DNSCacheConfig 类是整个库的配置文件。 并且支持云端动态更新配置 需要实现DNSCacheConfig.ConfigText_API 更新地址。 具体配置api接口请参考 dome工程中设置库的方式。</a:t>
            </a:r>
          </a:p>
        </p:txBody>
      </p:sp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455675">
              <a:defRPr sz="4680"/>
            </a:lvl1pPr>
          </a:lstStyle>
          <a:p>
            <a:pPr lvl="0">
              <a:defRPr sz="1800"/>
            </a:pPr>
            <a:r>
              <a:rPr sz="4680"/>
              <a:t>10、缓存domain记录是存储成文件还是数据库，或者android内部的一些存储方式？</a:t>
            </a:r>
          </a:p>
        </p:txBody>
      </p:sp>
      <p:sp>
        <p:nvSpPr>
          <p:cNvPr id="350" name="Shape 3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lib缓存数据是通过数据库存储的。SQLiteDatabase， 具体的表接口和sql语句请参考 DBConstants 类文件。</a:t>
            </a:r>
          </a:p>
        </p:txBody>
      </p:sp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11、 评估模块有什么功能？</a:t>
            </a:r>
          </a:p>
        </p:txBody>
      </p:sp>
      <p:sp>
        <p:nvSpPr>
          <p:cNvPr id="353" name="Shape 3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评估模块目前由五个插件组成， 速度插件、推荐优先级插件、历史成功次数插件、历史错误数插件、最近一次成功时间插件 。 每一个a记录服务器ip，都会经过这五个插件进行评估排序后返回给使用者。 所有插件评估分值比重可以配置， 根据自己的需求以及不同的使用场景，调整出最合理的权重分配。</a:t>
            </a:r>
          </a:p>
        </p:txBody>
      </p:sp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算法插件计算图.png"/>
          <p:cNvPicPr/>
          <p:nvPr/>
        </p:nvPicPr>
        <p:blipFill>
          <a:blip r:embed="rId2">
            <a:extLst/>
          </a:blip>
          <a:srcRect l="97" t="0" r="97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12、速度插件具体算法？</a:t>
            </a:r>
          </a:p>
        </p:txBody>
      </p:sp>
      <p:sp>
        <p:nvSpPr>
          <p:cNvPr id="358" name="Shape 3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比如速度插件评分体系， 满分100分， 那么有3个服务器ip， 1号服务器http请求耗时10毫秒， 2号服务器20毫秒， 3号服务器30毫秒。 那么经过插件计算后 1号服务器100分， 2号服务器50分， 3号服务器25分。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而部分小运营商为了节省资源，就直接将解析请求转发到了其它运营的递归LocalDNS上去了</a:t>
            </a:r>
            <a:endParaRPr sz="3600"/>
          </a:p>
          <a:p>
            <a:pPr lvl="0">
              <a:defRPr sz="1800"/>
            </a:pPr>
            <a:r>
              <a:rPr sz="3600"/>
              <a:t>这样的直接后果就是权威DNS收到的域名解析请求的来源IP就成了其它运营商的IP，最终导致用户流量被导向了错误的IDC，用户访问变慢。</a:t>
            </a:r>
          </a:p>
        </p:txBody>
      </p:sp>
    </p:spTree>
  </p:cSld>
  <p:clrMapOvr>
    <a:masterClrMapping/>
  </p:clrMapOvr>
  <p:transition spd="fast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13、优先级插件又是什么？</a:t>
            </a:r>
          </a:p>
        </p:txBody>
      </p:sp>
      <p:sp>
        <p:nvSpPr>
          <p:cNvPr id="361" name="Shape 3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如果是自定义的服务器，可以返回服务器优先级字段，该的字段代表推荐使用该服务器的权重， 比如该字段服务端可以和监控系统结合起来，甚至是用来分流。 相应的权重值， 也会算出来不同的分值。</a:t>
            </a:r>
          </a:p>
        </p:txBody>
      </p:sp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14、历史成功次数插件是什么？ 历史错误次数插件是什么？</a:t>
            </a:r>
          </a:p>
        </p:txBody>
      </p:sp>
      <p:sp>
        <p:nvSpPr>
          <p:cNvPr id="364" name="Shape 3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在当前sp当前链路下， 会记录访问过的该服务器ip的成功次数， 成功次数越多认为该服务器相对稳定。 会在排序的时候根据权重比值进行影响最终排序结果， 该插件权重不建议过高。 同理历史错误插件也是记录当前链路下服务器出过错误的次数，次数越高认为越不稳定。 排序尽量靠后。 同样该插件权重不建议过高。</a:t>
            </a:r>
          </a:p>
        </p:txBody>
      </p:sp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15、最后一次成功时间？</a:t>
            </a:r>
          </a:p>
        </p:txBody>
      </p:sp>
      <p:sp>
        <p:nvSpPr>
          <p:cNvPr id="367" name="Shape 3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如果该服务器在 很近的时间内访问过，那么评估系统则认为他链路是通的，则会给一个分值， 越接近现在的时间的服务器 分值越高。 24小时以前访问的分值为0 。</a:t>
            </a:r>
          </a:p>
        </p:txBody>
      </p:sp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16、评估插件就这五个吗？</a:t>
            </a:r>
          </a:p>
        </p:txBody>
      </p:sp>
      <p:sp>
        <p:nvSpPr>
          <p:cNvPr id="370" name="Shape 3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该五个插件属于抛砖引玉， 可以自定义插件 只需要实现 IPlugIn 接口即可。 所有的插件启用和停止都在 配置文件中可以修改，以及配置每个插件的权重比。</a:t>
            </a:r>
          </a:p>
        </p:txBody>
      </p:sp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17、智能评估一定会带来好的效果吗？</a:t>
            </a:r>
          </a:p>
        </p:txBody>
      </p:sp>
      <p:sp>
        <p:nvSpPr>
          <p:cNvPr id="373" name="Shape 3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首先httpdns返回的a记录已经是 经过当前地域和当前sp返回的最优记录结果集， 至少不会降低效率。</a:t>
            </a:r>
          </a:p>
        </p:txBody>
      </p:sp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18、我可以不使用智能评估模块么？</a:t>
            </a:r>
          </a:p>
        </p:txBody>
      </p:sp>
      <p:sp>
        <p:nvSpPr>
          <p:cNvPr id="376" name="Shape 3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可以的在配置文件中关掉智能评估即可，具体代码参照demo即可。 关掉智能评估模块后，会在多个a记录中随机排序返回。</a:t>
            </a:r>
          </a:p>
        </p:txBody>
      </p:sp>
    </p:spTree>
  </p:cSld>
  <p:clrMapOvr>
    <a:masterClrMapping/>
  </p:clrMapOvr>
  <p:transition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19、该Lib库块兼容性如何？</a:t>
            </a:r>
          </a:p>
        </p:txBody>
      </p:sp>
      <p:sp>
        <p:nvSpPr>
          <p:cNvPr id="379" name="Shape 3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使用testin兼容性测试 测试兼容性结果：99.49%。 Android平台全部由java代码开发，没有使用任何特殊特性，覆盖全部系统版本。</a:t>
            </a:r>
          </a:p>
        </p:txBody>
      </p:sp>
    </p:spTree>
  </p:cSld>
  <p:clrMapOvr>
    <a:masterClrMapping/>
  </p:clrMapOvr>
  <p:transition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测试工程效果图</a:t>
            </a:r>
          </a:p>
        </p:txBody>
      </p:sp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模拟了客户端访问http请求，</a:t>
            </a:r>
            <a:endParaRPr sz="3200"/>
          </a:p>
          <a:p>
            <a:pPr lvl="0">
              <a:defRPr sz="1800"/>
            </a:pPr>
            <a:r>
              <a:rPr sz="3200"/>
              <a:t>分别标识了每个任务的详细信息。</a:t>
            </a:r>
          </a:p>
        </p:txBody>
      </p:sp>
      <p:pic>
        <p:nvPicPr>
          <p:cNvPr id="384" name="1-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2448" y="934669"/>
            <a:ext cx="3750469" cy="666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1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2458" y="934669"/>
            <a:ext cx="3750470" cy="666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2-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7165" y="940712"/>
            <a:ext cx="3750470" cy="6667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2-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955" y="946756"/>
            <a:ext cx="3743672" cy="66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这个页面全都是数据库相关配置，</a:t>
            </a:r>
            <a:endParaRPr sz="3200"/>
          </a:p>
          <a:p>
            <a:pPr lvl="0">
              <a:defRPr sz="1800"/>
            </a:pPr>
            <a:r>
              <a:rPr sz="3200"/>
              <a:t>在代码中可以直接找到具体设置库文件的接口。</a:t>
            </a:r>
          </a:p>
        </p:txBody>
      </p:sp>
      <p:pic>
        <p:nvPicPr>
          <p:cNvPr id="390" name="2-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65174" y="940712"/>
            <a:ext cx="3750470" cy="6667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6000"/>
              <a:t>LocalDNS递归出口NAT</a:t>
            </a:r>
          </a:p>
        </p:txBody>
      </p:sp>
      <p:pic>
        <p:nvPicPr>
          <p:cNvPr id="99" name="联通用户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48" y="4737100"/>
            <a:ext cx="1193801" cy="201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权威DNS服务器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13560" y="2655120"/>
            <a:ext cx="19939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LocalDNS服务器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6100" y="4616450"/>
            <a:ext cx="1752600" cy="226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权威DNS服务器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13560" y="6652390"/>
            <a:ext cx="19939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9890414">
            <a:off x="7102147" y="3999139"/>
            <a:ext cx="3146745" cy="352234"/>
          </a:xfrm>
          <a:prstGeom prst="rect">
            <a:avLst/>
          </a:prstGeom>
        </p:spPr>
      </p:pic>
      <p:pic>
        <p:nvPicPr>
          <p:cNvPr id="105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21600000">
            <a:off x="2077372" y="4792585"/>
            <a:ext cx="3736011" cy="352234"/>
          </a:xfrm>
          <a:prstGeom prst="rect">
            <a:avLst/>
          </a:prstGeom>
        </p:spPr>
      </p:pic>
      <p:pic>
        <p:nvPicPr>
          <p:cNvPr id="107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302530">
            <a:off x="7000631" y="6723623"/>
            <a:ext cx="3349090" cy="352234"/>
          </a:xfrm>
          <a:prstGeom prst="rect">
            <a:avLst/>
          </a:prstGeom>
        </p:spPr>
      </p:pic>
      <p:pic>
        <p:nvPicPr>
          <p:cNvPr id="109" name="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2049485" y="5037233"/>
            <a:ext cx="3632146" cy="352234"/>
          </a:xfrm>
          <a:prstGeom prst="rect">
            <a:avLst/>
          </a:prstGeom>
        </p:spPr>
      </p:pic>
      <p:pic>
        <p:nvPicPr>
          <p:cNvPr id="111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2090160">
            <a:off x="6996118" y="6998551"/>
            <a:ext cx="3080372" cy="352234"/>
          </a:xfrm>
          <a:prstGeom prst="rect">
            <a:avLst/>
          </a:prstGeom>
        </p:spPr>
      </p:pic>
      <p:pic>
        <p:nvPicPr>
          <p:cNvPr id="113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9022439">
            <a:off x="7085467" y="4387331"/>
            <a:ext cx="3105819" cy="352235"/>
          </a:xfrm>
          <a:prstGeom prst="rect">
            <a:avLst/>
          </a:prstGeom>
        </p:spPr>
      </p:pic>
      <p:sp>
        <p:nvSpPr>
          <p:cNvPr id="115" name="Shape 115"/>
          <p:cNvSpPr/>
          <p:nvPr/>
        </p:nvSpPr>
        <p:spPr>
          <a:xfrm>
            <a:off x="9746945" y="4447604"/>
            <a:ext cx="622301" cy="360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联通</a:t>
            </a:r>
          </a:p>
        </p:txBody>
      </p:sp>
      <p:sp>
        <p:nvSpPr>
          <p:cNvPr id="116" name="Shape 116"/>
          <p:cNvSpPr/>
          <p:nvPr/>
        </p:nvSpPr>
        <p:spPr>
          <a:xfrm>
            <a:off x="9746945" y="8456506"/>
            <a:ext cx="622301" cy="36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电信</a:t>
            </a:r>
          </a:p>
        </p:txBody>
      </p:sp>
      <p:pic>
        <p:nvPicPr>
          <p:cNvPr id="117" name="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10800000">
            <a:off x="2049485" y="6203570"/>
            <a:ext cx="3632146" cy="352234"/>
          </a:xfrm>
          <a:prstGeom prst="rect">
            <a:avLst/>
          </a:prstGeom>
        </p:spPr>
      </p:pic>
      <p:sp>
        <p:nvSpPr>
          <p:cNvPr id="119" name="Shape 119"/>
          <p:cNvSpPr/>
          <p:nvPr/>
        </p:nvSpPr>
        <p:spPr>
          <a:xfrm>
            <a:off x="2130175" y="4553329"/>
            <a:ext cx="21468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164F86"/>
                </a:solidFill>
              </a:rPr>
              <a:t>查询 </a:t>
            </a:r>
            <a:r>
              <a:rPr sz="2000" u="sng">
                <a:solidFill>
                  <a:srgbClr val="164F86"/>
                </a:solidFill>
                <a:hlinkClick r:id="rId12" invalidUrl="" action="" tgtFrame="" tooltip="" history="1" highlightClick="0" endSnd="0"/>
              </a:rPr>
              <a:t>api.weibo.cn</a:t>
            </a:r>
          </a:p>
        </p:txBody>
      </p:sp>
      <p:sp>
        <p:nvSpPr>
          <p:cNvPr id="120" name="Shape 120"/>
          <p:cNvSpPr/>
          <p:nvPr/>
        </p:nvSpPr>
        <p:spPr>
          <a:xfrm>
            <a:off x="2607340" y="5197944"/>
            <a:ext cx="31556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 u="sng">
                <a:solidFill>
                  <a:srgbClr val="C82506"/>
                </a:solidFill>
                <a:hlinkClick r:id="rId12" invalidUrl="" action="" tgtFrame="" tooltip="" history="1" highlightClick="0" endSnd="0"/>
              </a:rPr>
              <a:t>api.weibo.cn</a:t>
            </a:r>
            <a:r>
              <a:rPr sz="2000">
                <a:solidFill>
                  <a:srgbClr val="C82506"/>
                </a:solidFill>
              </a:rPr>
              <a:t> 指向 3.3.3.3 </a:t>
            </a:r>
          </a:p>
        </p:txBody>
      </p:sp>
      <p:sp>
        <p:nvSpPr>
          <p:cNvPr id="121" name="Shape 121"/>
          <p:cNvSpPr/>
          <p:nvPr/>
        </p:nvSpPr>
        <p:spPr>
          <a:xfrm>
            <a:off x="2607340" y="6350558"/>
            <a:ext cx="31556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 u="sng">
                <a:solidFill>
                  <a:srgbClr val="C82506"/>
                </a:solidFill>
                <a:hlinkClick r:id="rId12" invalidUrl="" action="" tgtFrame="" tooltip="" history="1" highlightClick="0" endSnd="0"/>
              </a:rPr>
              <a:t>api.weibo.cn</a:t>
            </a:r>
            <a:r>
              <a:rPr sz="2000">
                <a:solidFill>
                  <a:srgbClr val="C82506"/>
                </a:solidFill>
              </a:rPr>
              <a:t> 指向 2.2.2.2 </a:t>
            </a:r>
          </a:p>
        </p:txBody>
      </p:sp>
      <p:pic>
        <p:nvPicPr>
          <p:cNvPr id="122" name="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 rot="21600000">
            <a:off x="2090071" y="5965412"/>
            <a:ext cx="3736011" cy="352235"/>
          </a:xfrm>
          <a:prstGeom prst="rect">
            <a:avLst/>
          </a:prstGeom>
        </p:spPr>
      </p:pic>
      <p:sp>
        <p:nvSpPr>
          <p:cNvPr id="124" name="Shape 124"/>
          <p:cNvSpPr/>
          <p:nvPr/>
        </p:nvSpPr>
        <p:spPr>
          <a:xfrm>
            <a:off x="2142875" y="5726157"/>
            <a:ext cx="21468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000">
                <a:solidFill>
                  <a:srgbClr val="164F86"/>
                </a:solidFill>
              </a:rPr>
              <a:t>查询 </a:t>
            </a:r>
            <a:r>
              <a:rPr sz="2000" u="sng">
                <a:solidFill>
                  <a:srgbClr val="164F86"/>
                </a:solidFill>
                <a:hlinkClick r:id="rId12" invalidUrl="" action="" tgtFrame="" tooltip="" history="1" highlightClick="0" endSnd="0"/>
              </a:rPr>
              <a:t>api.weibo.cn</a:t>
            </a:r>
          </a:p>
        </p:txBody>
      </p:sp>
      <p:pic>
        <p:nvPicPr>
          <p:cNvPr id="125" name="错号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270467" y="5770086"/>
            <a:ext cx="1333501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presetClass="entr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8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presetClass="entr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presetClass="entr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presetClass="entr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presetClass="entr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presetClass="entr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presetClass="entr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presetClass="entr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presetClass="entr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8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presetClass="entr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presetClass="entr" presetSubtype="2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8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presetClass="entr" presetSubtype="2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9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presetClass="entr" presetSubtype="2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9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presetClass="entr" presetSubtype="16" presetID="23" grpId="1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17"/>
      <p:bldP build="whole" bldLvl="1" animBg="1" rev="0" advAuto="0" spid="102" grpId="14"/>
      <p:bldP build="whole" bldLvl="1" animBg="1" rev="0" advAuto="0" spid="117" grpId="18"/>
      <p:bldP build="whole" bldLvl="1" animBg="1" rev="0" advAuto="0" spid="116" grpId="15"/>
      <p:bldP build="whole" bldLvl="1" animBg="1" rev="0" advAuto="0" spid="125" grpId="19"/>
      <p:bldP build="whole" bldLvl="1" animBg="1" rev="0" advAuto="0" spid="99" grpId="1"/>
      <p:bldP build="whole" bldLvl="1" animBg="1" rev="0" advAuto="0" spid="120" grpId="9"/>
      <p:bldP build="whole" bldLvl="1" animBg="1" rev="0" advAuto="0" spid="107" grpId="13"/>
      <p:bldP build="whole" bldLvl="1" animBg="1" rev="0" advAuto="0" spid="115" grpId="7"/>
      <p:bldP build="whole" bldLvl="1" animBg="1" rev="0" advAuto="0" spid="119" grpId="2"/>
      <p:bldP build="whole" bldLvl="1" animBg="1" rev="0" advAuto="0" spid="101" grpId="4"/>
      <p:bldP build="whole" bldLvl="1" animBg="1" rev="0" advAuto="0" spid="109" grpId="10"/>
      <p:bldP build="whole" bldLvl="1" animBg="1" rev="0" advAuto="0" spid="103" grpId="5"/>
      <p:bldP build="whole" bldLvl="1" animBg="1" rev="0" advAuto="0" spid="105" grpId="3"/>
      <p:bldP build="whole" bldLvl="1" animBg="1" rev="0" advAuto="0" spid="122" grpId="12"/>
      <p:bldP build="whole" bldLvl="1" animBg="1" rev="0" advAuto="0" spid="113" grpId="8"/>
      <p:bldP build="whole" bldLvl="1" animBg="1" rev="0" advAuto="0" spid="100" grpId="6"/>
      <p:bldP build="whole" bldLvl="1" animBg="1" rev="0" advAuto="0" spid="111" grpId="16"/>
      <p:bldP build="whole" bldLvl="1" animBg="1" rev="0" advAuto="0" spid="124" grpId="1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defRPr sz="2432"/>
            </a:lvl1pPr>
          </a:lstStyle>
          <a:p>
            <a:pPr lvl="0">
              <a:defRPr sz="1800"/>
            </a:pPr>
            <a:r>
              <a:rPr sz="2432"/>
              <a:t>数据报表入口，包含全部任务加速效果延迟效果数据记录， lib库耗时走向，每个ip直接访问请求和domain访问请求速度对比， 统计了服务器平局速度。</a:t>
            </a:r>
          </a:p>
        </p:txBody>
      </p:sp>
      <p:pic>
        <p:nvPicPr>
          <p:cNvPr id="393" name="3-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646" y="940712"/>
            <a:ext cx="3743672" cy="6655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3-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7165" y="934669"/>
            <a:ext cx="3750470" cy="6667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3-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92482" y="944741"/>
            <a:ext cx="3739139" cy="6647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3-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655" y="209494"/>
            <a:ext cx="5250719" cy="9334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3-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2558" y="209495"/>
            <a:ext cx="5250719" cy="9334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4-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2448" y="956827"/>
            <a:ext cx="3750469" cy="666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4-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5370" y="940712"/>
            <a:ext cx="3743672" cy="6655415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/>
          <p:nvPr>
            <p:ph type="body" idx="1"/>
          </p:nvPr>
        </p:nvSpPr>
        <p:spPr>
          <a:xfrm>
            <a:off x="1270000" y="8020584"/>
            <a:ext cx="10464800" cy="1484831"/>
          </a:xfrm>
          <a:prstGeom prst="rect">
            <a:avLst/>
          </a:prstGeom>
        </p:spPr>
        <p:txBody>
          <a:bodyPr/>
          <a:lstStyle>
            <a:lvl1pPr defTabSz="397256">
              <a:defRPr sz="2176"/>
            </a:lvl1pPr>
          </a:lstStyle>
          <a:p>
            <a:pPr lvl="0">
              <a:defRPr sz="1800"/>
            </a:pPr>
            <a:r>
              <a:rPr sz="2176"/>
              <a:t>缓存数据标签中包含了 当前库的所有状态， 能实时的看到内存缓存层的所有数据状态，包括数据库中得所有数据状态。 每秒钟刷新一次。 在这里可以清空缓存层数据、数据层数据、已经当前测试工程的数据。 在这里你可以清楚的看到 ip 和 domain的对应关系， 以及数据库表中 每项的关系。 和所有的domain 以及 ip 的状态。</a:t>
            </a:r>
          </a:p>
        </p:txBody>
      </p:sp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title"/>
          </p:nvPr>
        </p:nvSpPr>
        <p:spPr>
          <a:xfrm>
            <a:off x="1270000" y="875169"/>
            <a:ext cx="10464800" cy="3302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Thanks</a:t>
            </a:r>
          </a:p>
        </p:txBody>
      </p:sp>
      <p:sp>
        <p:nvSpPr>
          <p:cNvPr id="405" name="Shape 405"/>
          <p:cNvSpPr/>
          <p:nvPr>
            <p:ph type="body" idx="1"/>
          </p:nvPr>
        </p:nvSpPr>
        <p:spPr>
          <a:xfrm>
            <a:off x="1270000" y="4665981"/>
            <a:ext cx="10464800" cy="11303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u="sng">
                <a:hlinkClick r:id="rId2" invalidUrl="" action="" tgtFrame="" tooltip="" history="1" highlightClick="0" endSnd="0"/>
              </a:rPr>
              <a:t>fenglei1@staff.sina.com.cn</a:t>
            </a:r>
            <a:endParaRPr sz="3200"/>
          </a:p>
          <a:p>
            <a:pPr lvl="0">
              <a:defRPr sz="1800"/>
            </a:pPr>
            <a:r>
              <a:rPr sz="3200" u="sng">
                <a:hlinkClick r:id="rId3" invalidUrl="" action="" tgtFrame="" tooltip="" history="1" highlightClick="0" endSnd="0"/>
              </a:rPr>
              <a:t>xingyu10@staff.weibo.com</a:t>
            </a:r>
            <a:r>
              <a:rPr sz="3200"/>
              <a:t> </a:t>
            </a:r>
          </a:p>
        </p:txBody>
      </p:sp>
      <p:sp>
        <p:nvSpPr>
          <p:cNvPr id="406" name="Shape 406"/>
          <p:cNvSpPr/>
          <p:nvPr/>
        </p:nvSpPr>
        <p:spPr>
          <a:xfrm>
            <a:off x="4882896" y="6285092"/>
            <a:ext cx="3239009" cy="2593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000"/>
              <a:t>张杰 微博:@木泽水</a:t>
            </a:r>
            <a:endParaRPr sz="2000"/>
          </a:p>
          <a:p>
            <a:pPr lvl="0" algn="l">
              <a:defRPr sz="1800"/>
            </a:pPr>
            <a:r>
              <a:rPr sz="2000"/>
              <a:t>王春生 微博:@平凡的香草</a:t>
            </a:r>
            <a:endParaRPr sz="2000"/>
          </a:p>
          <a:p>
            <a:pPr lvl="0" algn="l">
              <a:defRPr sz="1800"/>
            </a:pPr>
            <a:r>
              <a:rPr sz="2000"/>
              <a:t>胡波 微博:@胡波_</a:t>
            </a:r>
            <a:endParaRPr sz="2000"/>
          </a:p>
          <a:p>
            <a:pPr lvl="0" algn="l">
              <a:defRPr sz="1800"/>
            </a:pPr>
            <a:r>
              <a:rPr sz="2000"/>
              <a:t>韩超 微博:@超朝炒觘</a:t>
            </a:r>
            <a:endParaRPr sz="2000"/>
          </a:p>
          <a:p>
            <a:pPr lvl="0" algn="l">
              <a:defRPr sz="1800"/>
            </a:pPr>
            <a:r>
              <a:rPr sz="2000"/>
              <a:t>赵星宇 微博:@淘淘不逃008</a:t>
            </a:r>
            <a:endParaRPr sz="2000"/>
          </a:p>
          <a:p>
            <a:pPr lvl="0" algn="l">
              <a:defRPr sz="1800"/>
            </a:pPr>
            <a:r>
              <a:rPr sz="2000"/>
              <a:t>聂钰 微博:@古夜</a:t>
            </a:r>
            <a:endParaRPr sz="2000"/>
          </a:p>
          <a:p>
            <a:pPr lvl="0" algn="l">
              <a:defRPr sz="1800"/>
            </a:pPr>
            <a:r>
              <a:rPr sz="2000"/>
              <a:t>黄振栋 微博:@BG2BKK</a:t>
            </a:r>
            <a:endParaRPr sz="2000"/>
          </a:p>
          <a:p>
            <a:pPr lvl="0" algn="l">
              <a:defRPr sz="1800"/>
            </a:pPr>
            <a:r>
              <a:rPr sz="2000"/>
              <a:t>冯磊 微博:@冯磊424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LocalDNS递归出口NAT指的是运营商的LocalDNS按照标准的DNS协议进行递归，但是因为在网络上存在多出口且配置了目标路由NAT，结果导致LocalDNS最终进行递归解析的时候的出口IP就有概率不为本网的IP地址</a:t>
            </a:r>
            <a:endParaRPr sz="3600"/>
          </a:p>
          <a:p>
            <a:pPr lvl="0">
              <a:defRPr sz="1800"/>
            </a:pPr>
            <a:r>
              <a:rPr sz="3600"/>
              <a:t>这样的直接后果就是GSLB DNS收到的域名解析请求的来源IP还是成了其它运营商的IP，最终导致用户流量被导向了错误的IDC，用户访问变慢。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二、现有的解决方案及存在的问题</a:t>
            </a:r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实时监控+商务推动</a:t>
            </a:r>
            <a:endParaRPr sz="3600"/>
          </a:p>
          <a:p>
            <a:pPr lvl="0">
              <a:defRPr sz="1800"/>
            </a:pPr>
            <a:r>
              <a:rPr sz="3600"/>
              <a:t>绕过自动分配DNS，使用114dns或Google public DNS</a:t>
            </a:r>
            <a:endParaRPr sz="3600"/>
          </a:p>
          <a:p>
            <a:pPr lvl="0">
              <a:defRPr sz="1800"/>
            </a:pPr>
            <a:r>
              <a:rPr sz="3600"/>
              <a:t>完全抛弃域名，自建链接进行流量调度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